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9" r:id="rId2"/>
  </p:sldIdLst>
  <p:sldSz cx="30275213" cy="42803763"/>
  <p:notesSz cx="6794500" cy="9931400"/>
  <p:defaultTextStyle>
    <a:defPPr>
      <a:defRPr lang="de-DE"/>
    </a:defPPr>
    <a:lvl1pPr marL="0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5117" userDrawn="1">
          <p15:clr>
            <a:srgbClr val="A4A3A4"/>
          </p15:clr>
        </p15:guide>
        <p15:guide id="2" pos="963" userDrawn="1">
          <p15:clr>
            <a:srgbClr val="A4A3A4"/>
          </p15:clr>
        </p15:guide>
        <p15:guide id="3" pos="18108" userDrawn="1">
          <p15:clr>
            <a:srgbClr val="A4A3A4"/>
          </p15:clr>
        </p15:guide>
        <p15:guide id="4" pos="9536" userDrawn="1">
          <p15:clr>
            <a:srgbClr val="A4A3A4"/>
          </p15:clr>
        </p15:guide>
        <p15:guide id="5" orient="horz" pos="2259" userDrawn="1">
          <p15:clr>
            <a:srgbClr val="A4A3A4"/>
          </p15:clr>
        </p15:guide>
        <p15:guide id="6" pos="9150" userDrawn="1">
          <p15:clr>
            <a:srgbClr val="A4A3A4"/>
          </p15:clr>
        </p15:guide>
        <p15:guide id="8" pos="9898" userDrawn="1">
          <p15:clr>
            <a:srgbClr val="A4A3A4"/>
          </p15:clr>
        </p15:guide>
        <p15:guide id="9" orient="horz" pos="23902" userDrawn="1">
          <p15:clr>
            <a:srgbClr val="A4A3A4"/>
          </p15:clr>
        </p15:guide>
        <p15:guide id="10" orient="horz" pos="17587" userDrawn="1">
          <p15:clr>
            <a:srgbClr val="A4A3A4"/>
          </p15:clr>
        </p15:guide>
        <p15:guide id="11" orient="horz" pos="2595" userDrawn="1">
          <p15:clr>
            <a:srgbClr val="A4A3A4"/>
          </p15:clr>
        </p15:guide>
        <p15:guide id="12" orient="horz" pos="2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93"/>
    <a:srgbClr val="D8117D"/>
    <a:srgbClr val="E4E5E3"/>
    <a:srgbClr val="F9C623"/>
    <a:srgbClr val="856D1A"/>
    <a:srgbClr val="E7792B"/>
    <a:srgbClr val="7C4319"/>
    <a:srgbClr val="84BF41"/>
    <a:srgbClr val="005B2D"/>
    <a:srgbClr val="E46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060"/>
    <p:restoredTop sz="93878" autoAdjust="0"/>
  </p:normalViewPr>
  <p:slideViewPr>
    <p:cSldViewPr snapToGrid="0" snapToObjects="1" showGuides="1">
      <p:cViewPr>
        <p:scale>
          <a:sx n="40" d="100"/>
          <a:sy n="40" d="100"/>
        </p:scale>
        <p:origin x="-701" y="6206"/>
      </p:cViewPr>
      <p:guideLst>
        <p:guide orient="horz" pos="15117"/>
        <p:guide orient="horz" pos="2259"/>
        <p:guide orient="horz" pos="23902"/>
        <p:guide orient="horz" pos="17587"/>
        <p:guide orient="horz" pos="2595"/>
        <p:guide orient="horz" pos="25184"/>
        <p:guide pos="963"/>
        <p:guide pos="18108"/>
        <p:guide pos="9536"/>
        <p:guide pos="9150"/>
        <p:guide pos="9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CC831-A756-644D-BF6F-1383A71BB30D}" type="datetimeFigureOut">
              <a:rPr lang="de-DE" smtClean="0"/>
              <a:t>14.09.2017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2975" y="1241425"/>
            <a:ext cx="236855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C925B-2B27-5544-BA2C-F3387CA534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12975" y="1241425"/>
            <a:ext cx="236855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925B-2B27-5544-BA2C-F3387CA534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12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159558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pic>
        <p:nvPicPr>
          <p:cNvPr id="8" name="Bild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864" y="749028"/>
            <a:ext cx="4194112" cy="34194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778" y="1884151"/>
            <a:ext cx="1691210" cy="114915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947" y="40050567"/>
            <a:ext cx="1144950" cy="1007004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4567722" y="40051544"/>
            <a:ext cx="4220339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lang="de-DE" sz="5090" dirty="0" err="1">
                <a:solidFill>
                  <a:srgbClr val="005AA9"/>
                </a:solidFill>
                <a:latin typeface="Cambria" charset="0"/>
                <a:ea typeface="Cambria" charset="0"/>
                <a:cs typeface="Cambria" charset="0"/>
              </a:rPr>
              <a:t>www.denbi.de</a:t>
            </a:r>
            <a:endParaRPr lang="de-DE" sz="509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5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0" y="41035308"/>
            <a:ext cx="30275213" cy="1768455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14" name="Rechteck 13"/>
          <p:cNvSpPr/>
          <p:nvPr/>
        </p:nvSpPr>
        <p:spPr>
          <a:xfrm>
            <a:off x="0" y="2956694"/>
            <a:ext cx="30276000" cy="540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762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090652"/>
              </p:ext>
            </p:extLst>
          </p:nvPr>
        </p:nvGraphicFramePr>
        <p:xfrm>
          <a:off x="1214773" y="8564488"/>
          <a:ext cx="13080612" cy="10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05120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Description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of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-RBC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186062"/>
              </p:ext>
            </p:extLst>
          </p:nvPr>
        </p:nvGraphicFramePr>
        <p:xfrm>
          <a:off x="15419143" y="1273114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Progress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report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6" name="Textfeld 35"/>
          <p:cNvSpPr txBox="1"/>
          <p:nvPr/>
        </p:nvSpPr>
        <p:spPr>
          <a:xfrm>
            <a:off x="8426112" y="40332751"/>
            <a:ext cx="5099672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de-DE" sz="509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www.denbi.de </a:t>
            </a:r>
            <a:endParaRPr lang="de-DE" sz="509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 smtClean="0">
                <a:solidFill>
                  <a:srgbClr val="005AA9"/>
                </a:solidFill>
                <a:ea typeface="ＭＳ 明朝" charset="-128"/>
                <a:cs typeface="Cambria" charset="0"/>
              </a:rPr>
              <a:t> </a:t>
            </a: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  <p:pic>
        <p:nvPicPr>
          <p:cNvPr id="34" name="Bild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93" y="41204800"/>
            <a:ext cx="1144950" cy="1007004"/>
          </a:xfrm>
          <a:prstGeom prst="rect">
            <a:avLst/>
          </a:prstGeom>
        </p:spPr>
      </p:pic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910271"/>
              </p:ext>
            </p:extLst>
          </p:nvPr>
        </p:nvGraphicFramePr>
        <p:xfrm>
          <a:off x="1234711" y="36774657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5795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Publications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0" name="Tabel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313068"/>
              </p:ext>
            </p:extLst>
          </p:nvPr>
        </p:nvGraphicFramePr>
        <p:xfrm>
          <a:off x="15427737" y="22124030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training and education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1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188225"/>
              </p:ext>
            </p:extLst>
          </p:nvPr>
        </p:nvGraphicFramePr>
        <p:xfrm>
          <a:off x="1289066" y="21187082"/>
          <a:ext cx="12985635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6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17" y="41134076"/>
            <a:ext cx="4066384" cy="1329043"/>
          </a:xfrm>
          <a:prstGeom prst="rect">
            <a:avLst/>
          </a:prstGeom>
        </p:spPr>
      </p:pic>
      <p:pic>
        <p:nvPicPr>
          <p:cNvPr id="79" name="Bild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51982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1570047" y="6780444"/>
            <a:ext cx="28468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Anika </a:t>
            </a:r>
            <a:r>
              <a:rPr lang="en-US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Erxleben</a:t>
            </a:r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</a:t>
            </a:r>
            <a:r>
              <a:rPr lang="en-US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Torsten</a:t>
            </a:r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Houwaart</a:t>
            </a:r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</a:t>
            </a:r>
            <a:r>
              <a:rPr lang="en-US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Bérénice</a:t>
            </a:r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Batut</a:t>
            </a:r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Eric </a:t>
            </a:r>
            <a:r>
              <a:rPr lang="en-US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Rasche</a:t>
            </a:r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</a:t>
            </a:r>
            <a:r>
              <a:rPr lang="en-US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Björn</a:t>
            </a:r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Grüning</a:t>
            </a:r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Rolf </a:t>
            </a:r>
            <a:r>
              <a:rPr lang="en-US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Backofen</a:t>
            </a:r>
            <a:endParaRPr lang="en-US" sz="4000" dirty="0" smtClean="0">
              <a:solidFill>
                <a:srgbClr val="00B0F0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University of Freiburg, Germany</a:t>
            </a:r>
            <a:endParaRPr lang="en-US" sz="4000" dirty="0">
              <a:solidFill>
                <a:srgbClr val="00B0F0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28" name="Gruppieren 27"/>
          <p:cNvGrpSpPr/>
          <p:nvPr/>
        </p:nvGrpSpPr>
        <p:grpSpPr>
          <a:xfrm>
            <a:off x="1214773" y="3099591"/>
            <a:ext cx="29984149" cy="3748719"/>
            <a:chOff x="1214773" y="3099591"/>
            <a:chExt cx="29984149" cy="3748719"/>
          </a:xfrm>
        </p:grpSpPr>
        <p:sp>
          <p:nvSpPr>
            <p:cNvPr id="30" name="Textfeld 29"/>
            <p:cNvSpPr txBox="1"/>
            <p:nvPr/>
          </p:nvSpPr>
          <p:spPr>
            <a:xfrm>
              <a:off x="8724169" y="3099591"/>
              <a:ext cx="22474753" cy="374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RNA Bioinformatics Center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University of Freiburg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Chair of Bioinformatics</a:t>
              </a:r>
              <a:endParaRPr lang="en-US" sz="7200" b="1" dirty="0">
                <a:solidFill>
                  <a:srgbClr val="005093"/>
                </a:solidFill>
                <a:latin typeface="Cambria" panose="02040503050406030204" pitchFamily="18" charset="0"/>
                <a:cs typeface="Arial"/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214773" y="3934541"/>
              <a:ext cx="518272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RBC-FR</a:t>
              </a:r>
              <a:endParaRPr lang="de-DE" sz="10000" b="1" dirty="0">
                <a:solidFill>
                  <a:srgbClr val="005093"/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3364903" y="5602101"/>
            <a:ext cx="5767926" cy="1154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005093"/>
                </a:solidFill>
                <a:latin typeface="Cambria" panose="02040503050406030204" pitchFamily="18" charset="0"/>
              </a:rPr>
              <a:t>Fkz</a:t>
            </a:r>
            <a:r>
              <a:rPr lang="de-DE" dirty="0" smtClean="0">
                <a:solidFill>
                  <a:srgbClr val="005093"/>
                </a:solidFill>
                <a:latin typeface="Cambria" panose="02040503050406030204" pitchFamily="18" charset="0"/>
              </a:rPr>
              <a:t> </a:t>
            </a:r>
            <a:r>
              <a:rPr lang="de-DE" dirty="0" smtClean="0">
                <a:solidFill>
                  <a:srgbClr val="005093"/>
                </a:solidFill>
                <a:latin typeface="Cambria" panose="02040503050406030204" pitchFamily="18" charset="0"/>
              </a:rPr>
              <a:t>031A538A</a:t>
            </a:r>
            <a:endParaRPr lang="de-DE" sz="6910" dirty="0">
              <a:solidFill>
                <a:srgbClr val="005093"/>
              </a:solidFill>
              <a:latin typeface="+mj-lt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1876696" y="11963400"/>
            <a:ext cx="184731" cy="217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6600" dirty="0" smtClean="0">
              <a:solidFill>
                <a:srgbClr val="005093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graphicFrame>
        <p:nvGraphicFramePr>
          <p:cNvPr id="52" name="Tabel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658676"/>
              </p:ext>
            </p:extLst>
          </p:nvPr>
        </p:nvGraphicFramePr>
        <p:xfrm>
          <a:off x="1214773" y="1782531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General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information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on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project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14773" y="19022605"/>
            <a:ext cx="131755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As part of the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RBC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project in Freiburg,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Anika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Erxleben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Torsten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Houwaart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Bérénice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Batut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and our Cloud-Admin Eric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Rasche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are working closely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together with other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de.NBI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partners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and ELIXIR to deliver high-class services for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RNA-related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aphicFrame>
        <p:nvGraphicFramePr>
          <p:cNvPr id="65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163022"/>
              </p:ext>
            </p:extLst>
          </p:nvPr>
        </p:nvGraphicFramePr>
        <p:xfrm>
          <a:off x="15427737" y="8567002"/>
          <a:ext cx="13080612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cloud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activities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0" name="Grafik 70"/>
          <p:cNvPicPr/>
          <p:nvPr/>
        </p:nvPicPr>
        <p:blipFill>
          <a:blip r:embed="rId7"/>
          <a:stretch/>
        </p:blipFill>
        <p:spPr>
          <a:xfrm>
            <a:off x="20911320" y="129960"/>
            <a:ext cx="2561760" cy="2561760"/>
          </a:xfrm>
          <a:prstGeom prst="rect">
            <a:avLst/>
          </a:prstGeom>
          <a:ln>
            <a:noFill/>
          </a:ln>
        </p:spPr>
      </p:pic>
      <p:pic>
        <p:nvPicPr>
          <p:cNvPr id="71" name="Grafik 59"/>
          <p:cNvPicPr/>
          <p:nvPr/>
        </p:nvPicPr>
        <p:blipFill>
          <a:blip r:embed="rId8"/>
          <a:stretch/>
        </p:blipFill>
        <p:spPr>
          <a:xfrm>
            <a:off x="23604120" y="620640"/>
            <a:ext cx="1928160" cy="1917720"/>
          </a:xfrm>
          <a:prstGeom prst="rect">
            <a:avLst/>
          </a:prstGeom>
          <a:ln>
            <a:noFill/>
          </a:ln>
        </p:spPr>
      </p:pic>
      <p:pic>
        <p:nvPicPr>
          <p:cNvPr id="72" name="Grafik 58"/>
          <p:cNvPicPr/>
          <p:nvPr/>
        </p:nvPicPr>
        <p:blipFill>
          <a:blip r:embed="rId9"/>
          <a:stretch/>
        </p:blipFill>
        <p:spPr>
          <a:xfrm>
            <a:off x="25896600" y="600480"/>
            <a:ext cx="3787200" cy="1643400"/>
          </a:xfrm>
          <a:prstGeom prst="rect">
            <a:avLst/>
          </a:prstGeom>
          <a:ln>
            <a:noFill/>
          </a:ln>
        </p:spPr>
      </p:pic>
      <p:pic>
        <p:nvPicPr>
          <p:cNvPr id="53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5" y="9875430"/>
            <a:ext cx="13869647" cy="7812723"/>
          </a:xfrm>
          <a:prstGeom prst="rect">
            <a:avLst/>
          </a:prstGeom>
        </p:spPr>
      </p:pic>
      <p:grpSp>
        <p:nvGrpSpPr>
          <p:cNvPr id="60" name="Gruppieren 59"/>
          <p:cNvGrpSpPr/>
          <p:nvPr/>
        </p:nvGrpSpPr>
        <p:grpSpPr>
          <a:xfrm>
            <a:off x="1231506" y="26681679"/>
            <a:ext cx="13414468" cy="3545295"/>
            <a:chOff x="1184786" y="24754754"/>
            <a:chExt cx="13414468" cy="3545295"/>
          </a:xfrm>
        </p:grpSpPr>
        <p:sp>
          <p:nvSpPr>
            <p:cNvPr id="85" name="CustomShape 20"/>
            <p:cNvSpPr/>
            <p:nvPr/>
          </p:nvSpPr>
          <p:spPr>
            <a:xfrm>
              <a:off x="1184786" y="25324987"/>
              <a:ext cx="13414468" cy="297506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The RBC Freiburg is actively involved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 making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software user-accessible. Tools relevant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HTS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data analysis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RNA-protein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rPr>
                <a:t>analysis (</a:t>
              </a:r>
              <a:r>
                <a:rPr lang="en-US" sz="32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rPr>
                <a:t>e.g</a:t>
              </a:r>
              <a:r>
                <a:rPr lang="en-US" sz="3200" i="1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rPr>
                <a:t>CLIP experiments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rPr>
                <a:t>),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rPr>
                <a:t>RN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A-RNA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analysis are made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available through distribution channels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such as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Bioconda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.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86" name="Grafik 85"/>
            <p:cNvPicPr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777" y="24754754"/>
              <a:ext cx="3106010" cy="505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9" name="Gruppieren 68"/>
          <p:cNvGrpSpPr/>
          <p:nvPr/>
        </p:nvGrpSpPr>
        <p:grpSpPr>
          <a:xfrm>
            <a:off x="1214773" y="22388217"/>
            <a:ext cx="9073009" cy="3692442"/>
            <a:chOff x="1168053" y="20637668"/>
            <a:chExt cx="9073009" cy="3860649"/>
          </a:xfrm>
        </p:grpSpPr>
        <p:sp>
          <p:nvSpPr>
            <p:cNvPr id="83" name="CustomShape 17"/>
            <p:cNvSpPr/>
            <p:nvPr/>
          </p:nvSpPr>
          <p:spPr>
            <a:xfrm>
              <a:off x="1168053" y="21261834"/>
              <a:ext cx="9073009" cy="323648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rPr>
                <a:t>The Freiburg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ea typeface="DejaVu Sans"/>
                  <a:cs typeface="Arial" panose="020B0604020202020204" pitchFamily="34" charset="0"/>
                </a:rPr>
                <a:t>Galaxy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rPr>
                <a:t>Server </a:t>
              </a:r>
            </a:p>
            <a:p>
              <a:pPr algn="just">
                <a:lnSpc>
                  <a:spcPct val="100000"/>
                </a:lnSpc>
              </a:pP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(</a:t>
              </a:r>
              <a:r>
                <a:rPr lang="en-US" sz="3200" spc="-1" dirty="0" smtClean="0">
                  <a:solidFill>
                    <a:srgbClr val="146EBA"/>
                  </a:solidFill>
                  <a:uFill>
                    <a:solidFill>
                      <a:srgbClr val="FFFFFF"/>
                    </a:solidFill>
                  </a:uFill>
                </a:rPr>
                <a:t>https://</a:t>
              </a:r>
              <a:r>
                <a:rPr lang="en-US" sz="3200" spc="-1" dirty="0" smtClean="0">
                  <a:solidFill>
                    <a:srgbClr val="146EBA"/>
                  </a:solidFill>
                  <a:uFill>
                    <a:solidFill>
                      <a:srgbClr val="FFFFFF"/>
                    </a:solidFill>
                  </a:uFill>
                </a:rPr>
                <a:t>galaxy.uni-freiburg.de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)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enables scientists to perform accessible, reproducible and transparent research of biomedical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data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.</a:t>
              </a:r>
              <a:r>
                <a:rPr lang="en-US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</a:p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As part of the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de.NBI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 cloud, the Freiburg Galaxy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S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erver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will be 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vailable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for all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G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erman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research facilities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in the beginning of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2018.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84" name="Grafik 83"/>
            <p:cNvPicPr/>
            <p:nvPr/>
          </p:nvPicPr>
          <p:blipFill>
            <a:blip r:embed="rId12"/>
            <a:stretch/>
          </p:blipFill>
          <p:spPr>
            <a:xfrm>
              <a:off x="4512083" y="20637668"/>
              <a:ext cx="2528944" cy="548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3" name="Gruppieren 72"/>
          <p:cNvGrpSpPr/>
          <p:nvPr/>
        </p:nvGrpSpPr>
        <p:grpSpPr>
          <a:xfrm>
            <a:off x="1215441" y="29746058"/>
            <a:ext cx="13313972" cy="4297340"/>
            <a:chOff x="1347947" y="28356381"/>
            <a:chExt cx="13313972" cy="4297340"/>
          </a:xfrm>
        </p:grpSpPr>
        <p:pic>
          <p:nvPicPr>
            <p:cNvPr id="77" name="Grafik 76"/>
            <p:cNvPicPr/>
            <p:nvPr/>
          </p:nvPicPr>
          <p:blipFill>
            <a:blip r:embed="rId13"/>
            <a:stretch/>
          </p:blipFill>
          <p:spPr>
            <a:xfrm>
              <a:off x="5413991" y="28356381"/>
              <a:ext cx="5222160" cy="590760"/>
            </a:xfrm>
            <a:prstGeom prst="rect">
              <a:avLst/>
            </a:prstGeom>
            <a:ln w="25560">
              <a:noFill/>
            </a:ln>
          </p:spPr>
        </p:pic>
        <p:sp>
          <p:nvSpPr>
            <p:cNvPr id="78" name="CustomShape 20"/>
            <p:cNvSpPr/>
            <p:nvPr/>
          </p:nvSpPr>
          <p:spPr>
            <a:xfrm>
              <a:off x="1347947" y="28981759"/>
              <a:ext cx="13313972" cy="367196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The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Freiburg RNA server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(</a:t>
              </a:r>
              <a:r>
                <a:rPr lang="en-US" sz="3200" spc="-1" dirty="0">
                  <a:solidFill>
                    <a:srgbClr val="146EBA"/>
                  </a:solidFill>
                  <a:uFill>
                    <a:solidFill>
                      <a:srgbClr val="FFFFFF"/>
                    </a:solidFill>
                  </a:uFill>
                </a:rPr>
                <a:t>http://</a:t>
              </a:r>
              <a:r>
                <a:rPr lang="en-US" sz="3200" spc="-1" dirty="0" smtClean="0">
                  <a:solidFill>
                    <a:srgbClr val="146EBA"/>
                  </a:solidFill>
                  <a:uFill>
                    <a:solidFill>
                      <a:srgbClr val="FFFFFF"/>
                    </a:solidFill>
                  </a:uFill>
                </a:rPr>
                <a:t>rna.informatik.uni-freiburg.de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) offers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 series of RNA research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tools:</a:t>
              </a: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equence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-structure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alignments: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LocARNA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CARNA,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MARNA</a:t>
              </a: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Clustering: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ExpaRNA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prediction: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CopraRNA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H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omolog identification: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GLASSgo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equence design: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AntaRNA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INFORNA,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SECISDesign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CRISPR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repeat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analyses: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CRISPRmap</a:t>
              </a:r>
              <a:r>
                <a:rPr lang="en-US" sz="3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6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                                                 </a:t>
              </a:r>
              <a:r>
                <a:rPr lang="en-US" sz="2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pSp>
        <p:nvGrpSpPr>
          <p:cNvPr id="74" name="Gruppieren 73"/>
          <p:cNvGrpSpPr/>
          <p:nvPr/>
        </p:nvGrpSpPr>
        <p:grpSpPr>
          <a:xfrm>
            <a:off x="1433254" y="34665656"/>
            <a:ext cx="13212720" cy="2330055"/>
            <a:chOff x="1396800" y="32829322"/>
            <a:chExt cx="13212720" cy="2376264"/>
          </a:xfrm>
        </p:grpSpPr>
        <p:pic>
          <p:nvPicPr>
            <p:cNvPr id="75" name="Grafik 74"/>
            <p:cNvPicPr/>
            <p:nvPr/>
          </p:nvPicPr>
          <p:blipFill>
            <a:blip r:embed="rId14"/>
            <a:stretch/>
          </p:blipFill>
          <p:spPr>
            <a:xfrm>
              <a:off x="1396800" y="33200086"/>
              <a:ext cx="1675800" cy="1386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6" name="CustomShape 20"/>
            <p:cNvSpPr/>
            <p:nvPr/>
          </p:nvSpPr>
          <p:spPr>
            <a:xfrm>
              <a:off x="3367800" y="32829322"/>
              <a:ext cx="11241720" cy="237626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Analysis frameworks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specific tasks are made available as </a:t>
              </a:r>
              <a:r>
                <a:rPr lang="en-US" sz="3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Docker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images. They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incorporate a Galaxy web server with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seamlessly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included tools, SOP analysis pipelines, training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material, a Galaxy interactive tour,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and help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pages.						</a:t>
              </a:r>
            </a:p>
            <a:p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				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113" name="CustomShape 15"/>
          <p:cNvSpPr/>
          <p:nvPr/>
        </p:nvSpPr>
        <p:spPr>
          <a:xfrm>
            <a:off x="1188991" y="37932017"/>
            <a:ext cx="13565320" cy="42466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Tools </a:t>
            </a:r>
            <a:r>
              <a:rPr lang="en-US" sz="2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data services registry: a community effort to document bioinformatics resources</a:t>
            </a:r>
            <a:r>
              <a:rPr lang="en-US" sz="22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en-US" sz="220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Galaxy platform for accessible, reproducible and collaborative biomedical analyses: 2016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update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Arial"/>
                <a:ea typeface="DejaVu Sans"/>
              </a:rPr>
              <a:t>The RNA workbench: best practices for RNA and high-throughput sequencing bioinformatics in </a:t>
            </a:r>
            <a:r>
              <a:rPr lang="en-US" sz="2200" spc="-1" dirty="0" smtClean="0">
                <a:solidFill>
                  <a:srgbClr val="000000"/>
                </a:solidFill>
                <a:latin typeface="Arial"/>
                <a:ea typeface="DejaVu Sans"/>
              </a:rPr>
              <a:t>Galaxy</a:t>
            </a:r>
            <a:endParaRPr lang="en-US" sz="2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Enhancing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pre-defined workflows with ad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hoc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analytics using Galaxy, Docker and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Jupyter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en-US" sz="2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Global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recognition patterns of post-transcriptional regulators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Hfq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CsrA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revealed by UV crosslinking in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vivo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RC3H1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post-transcriptionally regulates A20 mRNA and modulates the activity of the IKK/NF-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kappaB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pathway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</p:txBody>
      </p:sp>
      <p:sp>
        <p:nvSpPr>
          <p:cNvPr id="114" name="CustomShape 25"/>
          <p:cNvSpPr/>
          <p:nvPr/>
        </p:nvSpPr>
        <p:spPr>
          <a:xfrm>
            <a:off x="15427737" y="13932256"/>
            <a:ext cx="13483074" cy="84969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 and education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Organisation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Several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courses to teach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users common HTS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techniques, tool development, and Galaxy implementation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Contribution fests to make software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readily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available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Migration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our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training material and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analysis workflow documentation to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online repositories for easier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collaboration: training.galaxyproject.org</a:t>
            </a:r>
            <a:endParaRPr lang="en-US" sz="3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Ongoing curation and development of training material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for newer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tool versions and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new emerging techniques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requested by users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Active participation in the </a:t>
            </a: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Biostars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forum to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answer user questions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1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lang="en-US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Services</a:t>
            </a:r>
            <a:endParaRPr lang="en-US" sz="32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Ongoing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 of new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 techniques, methods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software for RNA-RNA and RNA-protein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interactions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Development and maintenance of standard analysis pipelines and  definition of SOPs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lang="en-US" sz="11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Close cooperation and knowledge exchange with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ELIXIR.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123" name="Gruppieren 122"/>
          <p:cNvGrpSpPr/>
          <p:nvPr/>
        </p:nvGrpSpPr>
        <p:grpSpPr>
          <a:xfrm>
            <a:off x="15782991" y="24499248"/>
            <a:ext cx="12352917" cy="4243578"/>
            <a:chOff x="17009813" y="22692600"/>
            <a:chExt cx="11856778" cy="4545898"/>
          </a:xfrm>
        </p:grpSpPr>
        <p:pic>
          <p:nvPicPr>
            <p:cNvPr id="124" name="Grafik 123"/>
            <p:cNvPicPr/>
            <p:nvPr/>
          </p:nvPicPr>
          <p:blipFill>
            <a:blip r:embed="rId15"/>
            <a:stretch/>
          </p:blipFill>
          <p:spPr>
            <a:xfrm>
              <a:off x="17096430" y="22692600"/>
              <a:ext cx="5097960" cy="3823200"/>
            </a:xfrm>
            <a:prstGeom prst="rect">
              <a:avLst/>
            </a:prstGeom>
            <a:ln w="38160">
              <a:noFill/>
              <a:round/>
            </a:ln>
          </p:spPr>
        </p:pic>
        <p:pic>
          <p:nvPicPr>
            <p:cNvPr id="125" name="Grafik 124"/>
            <p:cNvPicPr/>
            <p:nvPr/>
          </p:nvPicPr>
          <p:blipFill>
            <a:blip r:embed="rId16"/>
            <a:stretch/>
          </p:blipFill>
          <p:spPr>
            <a:xfrm>
              <a:off x="22770454" y="22692600"/>
              <a:ext cx="5815456" cy="3825818"/>
            </a:xfrm>
            <a:prstGeom prst="rect">
              <a:avLst/>
            </a:prstGeom>
            <a:ln w="38160">
              <a:noFill/>
              <a:round/>
            </a:ln>
          </p:spPr>
        </p:pic>
        <p:sp>
          <p:nvSpPr>
            <p:cNvPr id="126" name="CustomShape 26"/>
            <p:cNvSpPr/>
            <p:nvPr/>
          </p:nvSpPr>
          <p:spPr>
            <a:xfrm>
              <a:off x="17009813" y="26573760"/>
              <a:ext cx="11856778" cy="6647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4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Freiburg Galaxy HTS data analysis workshops </a:t>
              </a:r>
              <a:r>
                <a:rPr lang="en-US" sz="24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February </a:t>
              </a:r>
              <a:r>
                <a:rPr lang="en-US" sz="24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(left) and September 2016 (right)</a:t>
              </a:r>
              <a:endPara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127" name="CustomShape 18"/>
          <p:cNvSpPr/>
          <p:nvPr/>
        </p:nvSpPr>
        <p:spPr>
          <a:xfrm>
            <a:off x="15628824" y="23314652"/>
            <a:ext cx="13483074" cy="141135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The RBC Freiburg offers biannual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full-day hands-on Galaxy training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weeks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HTS data analysis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participants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the last 3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years.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also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offered Galaxy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developer workshops in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cooperation with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ELIXIR and we </a:t>
            </a: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organised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several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contribution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ests.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                 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28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927141"/>
              </p:ext>
            </p:extLst>
          </p:nvPr>
        </p:nvGraphicFramePr>
        <p:xfrm>
          <a:off x="15797503" y="29801181"/>
          <a:ext cx="14011164" cy="10989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6933"/>
                <a:gridCol w="6750212"/>
                <a:gridCol w="3714019"/>
              </a:tblGrid>
              <a:tr h="476353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2015/2016 events</a:t>
                      </a:r>
                      <a:endParaRPr lang="en-US" sz="2800" b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476353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hackathons and 12 workshops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476353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 events</a:t>
                      </a:r>
                      <a:endParaRPr lang="en-US" sz="2800" b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09th – 10th Jan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Galaxy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QIIME </a:t>
                      </a:r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codefest</a:t>
                      </a:r>
                      <a:endParaRPr lang="de-DE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Online</a:t>
                      </a:r>
                    </a:p>
                  </a:txBody>
                  <a:tcPr marL="22860" marR="22860" marT="15240" marB="15240" anchor="b"/>
                </a:tc>
              </a:tr>
              <a:tr h="476353"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16th – 19th Jan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European </a:t>
                      </a:r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Galaxy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developer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</a:t>
                      </a:r>
                      <a:endParaRPr lang="de-DE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Strasbourg</a:t>
                      </a:r>
                    </a:p>
                  </a:txBody>
                  <a:tcPr marL="22860" marR="22860" marT="15240" marB="15240" anchor="b"/>
                </a:tc>
              </a:tr>
              <a:tr h="476353"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26th – 27th Jan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Galaxy RNA </a:t>
                      </a:r>
                      <a:r>
                        <a:rPr lang="en-US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</a:t>
                      </a:r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admin workshop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Mainz</a:t>
                      </a:r>
                    </a:p>
                  </a:txBody>
                  <a:tcPr marL="22860" marR="22860" marT="15240" marB="15240" anchor="b"/>
                </a:tc>
              </a:tr>
              <a:tr h="476353"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02nd – 09th Feb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Galaxy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Australasia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Meeting </a:t>
                      </a:r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</a:t>
                      </a:r>
                      <a:endParaRPr lang="de-DE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Melbourne</a:t>
                      </a:r>
                    </a:p>
                  </a:txBody>
                  <a:tcPr marL="22860" marR="22860" marT="15240" marB="15240" anchor="b"/>
                </a:tc>
              </a:tr>
              <a:tr h="476353"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13th – 17th Feb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Galaxy HTS data analysis workshop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Freiburg</a:t>
                      </a:r>
                    </a:p>
                  </a:txBody>
                  <a:tcPr marL="22860" marR="22860" marT="15240" marB="15240" anchor="b"/>
                </a:tc>
              </a:tr>
              <a:tr h="476353"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09th </a:t>
                      </a:r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</a:t>
                      </a:r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10th Mar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 </a:t>
                      </a:r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Carpentry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</a:t>
                      </a:r>
                      <a:endParaRPr lang="de-DE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Freiburg</a:t>
                      </a:r>
                    </a:p>
                  </a:txBody>
                  <a:tcPr marL="22860" marR="22860" marT="15240" marB="15240" anchor="b"/>
                </a:tc>
              </a:tr>
              <a:tr h="476353"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15th Mar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ELIXIR </a:t>
                      </a:r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webinar</a:t>
                      </a:r>
                      <a:endParaRPr lang="de-DE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online</a:t>
                      </a:r>
                    </a:p>
                  </a:txBody>
                  <a:tcPr marL="22860" marR="22860" marT="15240" marB="15240" anchor="b"/>
                </a:tc>
              </a:tr>
              <a:tr h="476353"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21st – 22th Mar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ELIXIR IAA </a:t>
                      </a:r>
                      <a:r>
                        <a:rPr lang="de-DE" sz="28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hackathon</a:t>
                      </a:r>
                      <a:endParaRPr lang="de-DE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Freiburg</a:t>
                      </a:r>
                      <a:endParaRPr lang="de-DE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</a:tr>
              <a:tr h="476353"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04th </a:t>
                      </a:r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</a:t>
                      </a:r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05th Apr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AAI </a:t>
                      </a:r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</a:t>
                      </a:r>
                      <a:endParaRPr lang="de-DE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Freiburg</a:t>
                      </a:r>
                    </a:p>
                  </a:txBody>
                  <a:tcPr marL="22860" marR="22860" marT="15240" marB="15240" anchor="b"/>
                </a:tc>
              </a:tr>
              <a:tr h="476353"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22nd </a:t>
                      </a:r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24th 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May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ELIXIR </a:t>
                      </a:r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Galaxy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Training </a:t>
                      </a:r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hackathon</a:t>
                      </a:r>
                      <a:endParaRPr lang="de-DE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Cambridge</a:t>
                      </a:r>
                    </a:p>
                  </a:txBody>
                  <a:tcPr marL="22860" marR="22860" marT="15240" marB="15240" anchor="b"/>
                </a:tc>
              </a:tr>
              <a:tr h="476353"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01st </a:t>
                      </a:r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</a:t>
                      </a:r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02nd Jun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Repro </a:t>
                      </a:r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hackathon</a:t>
                      </a:r>
                      <a:endParaRPr lang="de-DE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Gif-sur-Yvette</a:t>
                      </a:r>
                    </a:p>
                  </a:txBody>
                  <a:tcPr marL="22860" marR="22860" marT="15240" marB="15240" anchor="b"/>
                </a:tc>
              </a:tr>
              <a:tr h="476353"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28th</a:t>
                      </a:r>
                      <a:r>
                        <a:rPr lang="de-DE" sz="28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29th 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Jun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GCC </a:t>
                      </a:r>
                      <a:r>
                        <a:rPr lang="de-DE" sz="28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workshops</a:t>
                      </a:r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(4)</a:t>
                      </a:r>
                      <a:endParaRPr lang="de-DE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Montpellier</a:t>
                      </a:r>
                    </a:p>
                  </a:txBody>
                  <a:tcPr marL="22860" marR="22860" marT="15240" marB="15240" anchor="b"/>
                </a:tc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21st Jul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ISMB/ECCB </a:t>
                      </a:r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</a:t>
                      </a:r>
                      <a:endParaRPr lang="de-DE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Prag</a:t>
                      </a:r>
                    </a:p>
                  </a:txBody>
                  <a:tcPr marL="22860" marR="22860" marT="15240" marB="15240" anchor="b"/>
                </a:tc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2017/2018 </a:t>
                      </a:r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planned events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rtl="0" fontAlgn="b"/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18th</a:t>
                      </a:r>
                      <a:r>
                        <a:rPr lang="de-DE" sz="28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 </a:t>
                      </a:r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22nd 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Galaxy HTS data analysis workshop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Freiburg</a:t>
                      </a:r>
                    </a:p>
                  </a:txBody>
                  <a:tcPr marL="22860" marR="22860" marT="15240" marB="15240" anchor="b"/>
                </a:tc>
              </a:tr>
              <a:tr h="370840">
                <a:tc>
                  <a:txBody>
                    <a:bodyPr/>
                    <a:lstStyle/>
                    <a:p>
                      <a:pPr algn="l"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25th </a:t>
                      </a:r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</a:t>
                      </a:r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29th Sep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de.NBI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Summer School </a:t>
                      </a:r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workshops</a:t>
                      </a:r>
                      <a:endParaRPr lang="de-DE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Berlin</a:t>
                      </a:r>
                    </a:p>
                  </a:txBody>
                  <a:tcPr marL="22860" marR="22860" marT="15240" marB="15240" anchor="b"/>
                </a:tc>
              </a:tr>
              <a:tr h="370840">
                <a:tc>
                  <a:txBody>
                    <a:bodyPr/>
                    <a:lstStyle/>
                    <a:p>
                      <a:pPr algn="l" rtl="0" fontAlgn="b"/>
                      <a:r>
                        <a:rPr lang="de-DE" sz="2800" b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9th </a:t>
                      </a:r>
                      <a:r>
                        <a:rPr lang="de-DE" sz="28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</a:t>
                      </a:r>
                      <a:r>
                        <a:rPr lang="de-DE" sz="2800" b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11th </a:t>
                      </a:r>
                      <a:r>
                        <a:rPr lang="de-DE" sz="2800" b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Oct</a:t>
                      </a:r>
                      <a:endParaRPr lang="de-DE" sz="28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BioContainers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hackathon</a:t>
                      </a:r>
                      <a:endParaRPr lang="de-DE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Paris</a:t>
                      </a:r>
                    </a:p>
                  </a:txBody>
                  <a:tcPr marL="22860" marR="22860" marT="15240" marB="15240" anchor="b"/>
                </a:tc>
              </a:tr>
              <a:tr h="370840">
                <a:tc>
                  <a:txBody>
                    <a:bodyPr/>
                    <a:lstStyle/>
                    <a:p>
                      <a:pPr algn="l"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18th </a:t>
                      </a:r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</a:t>
                      </a:r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20th </a:t>
                      </a:r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Oct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 </a:t>
                      </a:r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Carpentry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</a:t>
                      </a:r>
                      <a:endParaRPr lang="de-DE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Heidelberg</a:t>
                      </a:r>
                    </a:p>
                  </a:txBody>
                  <a:tcPr marL="22860" marR="22860" marT="15240" marB="15240" anchor="b"/>
                </a:tc>
              </a:tr>
              <a:tr h="370840">
                <a:tc>
                  <a:txBody>
                    <a:bodyPr/>
                    <a:lstStyle/>
                    <a:p>
                      <a:pPr algn="l"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08th </a:t>
                      </a:r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</a:t>
                      </a:r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12th Jan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Galaxy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admin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workshop</a:t>
                      </a:r>
                      <a:endParaRPr lang="de-DE" sz="2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Oslo</a:t>
                      </a:r>
                    </a:p>
                  </a:txBody>
                  <a:tcPr marL="22860" marR="22860" marT="15240" marB="15240" anchor="b"/>
                </a:tc>
              </a:tr>
              <a:tr h="370840">
                <a:tc>
                  <a:txBody>
                    <a:bodyPr/>
                    <a:lstStyle/>
                    <a:p>
                      <a:pPr algn="l"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19th </a:t>
                      </a:r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–</a:t>
                      </a:r>
                      <a:r>
                        <a:rPr lang="de-DE" sz="28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23th Feb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Galaxy HTS data analysis workshop</a:t>
                      </a:r>
                    </a:p>
                  </a:txBody>
                  <a:tcPr marL="22860" marR="22860" marT="15240" marB="1524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2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Freiburg</a:t>
                      </a:r>
                    </a:p>
                  </a:txBody>
                  <a:tcPr marL="22860" marR="22860" marT="15240" marB="15240" anchor="b"/>
                </a:tc>
              </a:tr>
            </a:tbl>
          </a:graphicData>
        </a:graphic>
      </p:graphicFrame>
      <p:sp>
        <p:nvSpPr>
          <p:cNvPr id="129" name="CustomShape 25"/>
          <p:cNvSpPr/>
          <p:nvPr/>
        </p:nvSpPr>
        <p:spPr>
          <a:xfrm>
            <a:off x="15450663" y="9715410"/>
            <a:ext cx="13483074" cy="28070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ELIXIR AAI workshop in Freiburg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roduction-ready OpenStack instance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Monitoring via </a:t>
            </a: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Zabbix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Grafana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Hardware and Software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reconfigured, packer-based, virtual appliance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Galaxy Cloud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integration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CloudLaunch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integration</a:t>
            </a:r>
          </a:p>
        </p:txBody>
      </p:sp>
      <p:sp>
        <p:nvSpPr>
          <p:cNvPr id="3" name="AutoShape 8" descr="data:image/png;base64,iVBORw0KGgoAAAANSUhEUgAAAu4AAAHPCAYAAAAMBV/EAAAgAElEQVR4nO3dUYtr15mg4f5P/Tf6v/hK0KCr1sWgGQbUYHQ3uhIB66JBQ6YzohusQKCRoYx7246d0xY+oZNDMNtOJodg4kBYc5FeypZqS9oq1alvL+l54LvwkVRSnbOserVraetvEgAA0Ht/E/0AAACA84Q7AAAUQLgDAEABhDsAABRAuAMAQAGEOwAAFEC4AwBAAYQ7AAAUQLgDAEABhDsAABRAuAMAQAGEOwAAFEC4AwBAAYQ7AAAUQLgDAEABhDsAABRAuAMAQAGEOwAAFEC4AwBAAYQ7AAAUQLgDAEABhDsAABRAuD+jN2/epL/7u7+LfhjcuU8//TT98MMP0Q+DO2X9Ee3169fp22+/jX4Y3Kl3vf6E+zN6eHhIf/u3fxv9MLhzDw8P6e3bt9EPgztl/RHt1atX6c2bN9EPgzv1rtefcH9Gwp0+EE5Esv6IJtyJJNwLItzpA+FEJOuPaMKdSMK9IMKdPhBORLL+iCbciSTcCyLc6QPhRCTrj2jCnUjCvSDCnT4QTkSy/ogm3Ikk3Asi3OkD4UQk649owp1Iwr0gwp0+EE5Esv6IJtyJJNwLItzpA+FEJOuPaMKdSMK9IMKdPhBORLL+iCbciSTcCyLc6QPhRCTrj2jCnUjCvSDCnT4QTkSy/ogm3Ikk3Asi3OkD4UQk649owp1Iwr0gwp0+EE5Esv6IJtyJJNwLItzpA+FEJOuPaMKdSMK9IMKdPhBORLL+iCbciSTcCyLc6QPhRCTrj2jCnUjCvSDCnT4QTkSy/ogm3Ikk3AuSw/0nn31nTNjM/uXztPz4N+GPw9znWH8meuY//Y+0+LdfXnSbT3/1h+iE4EYI94LkcH/vg60xxhhjCpr3P3SUnusJ94IId2OMMabc+e4Pf4pOCQon3Asi3I0xxphy56tvvo9OCQon3Asi3I0xxphyR7hzLeFeEOFujDHGlDvCnWsJ94IId2OMMabcEe5c6+bCvaqqtNls0maz6XybfP3tdvuk+ztU1/Xua3aZroS7McYYU+4Id651M+G+XC7TcDhMg8FgN8PhMM3n81TX9aPr13Wd5vP53vUHg0GaTCatMd60Xq/TbDZLw+EwTSaTR5dvNptHX/fUdCXcjTHGmHJHuHOtmwj32Wy2C/XZbJYWi0Waz+e7kG+L6+l0uhf3i8UiTSaT3Z8dHn2vqmoX64ehf2i73abFYnFy8v3PZrPO36dwN8YYY8od4c61ig/3fHR7OBw+OlJeVdUusJtbUpq3OTwan18EHAb1YrFIg8EgjUajNJ/Pd9drC/cu8osEW2WMMcaY+xjhzrWKD/e83WU+n7dengN7sVh0us12u23dwrJer9N6vd79dw75p4R7fkExHo8vup1wN8YYY8od4c61biLcJ5NJWq1WrZfnwG6G+7mj3aPR6OzR8GvCPb+YOPaYjxHuxhhjTLkj3LlW8eF+Tlsk533qx8K8yzaWp4Z7Xde7bTqXEu7GGGNMuSPcudZNh3td12k4HD7ay962773pXYZ7228AuhLuxhhjTLkj3LnWTYd7PnPLYSRHhns+2v+Uc8YLd2OMMabcEe5c62bDPYd12xtAo8J9tVpdfArIJuFujDHGlDvV62/T27dvjXnyfPnll7cX7jmQ287HnlJcuHd50+spwt0YY4wpd/75Z/+eHh4ejHnyfPzxx7cV7vlUi23ndc8iwj2fO/7SU0A2PTwId2OMMabUsVWGa93UVpmqqnZ7yE+danE8Hr94uOeveekpIJuEuzHGGFPuCHeudTPhXtf1bivKuTjOb1o9dr18RP7wU1WbLgn3/KFOTzkFZJNwN8YYY8od4c61biLc67reHUXvcprFvAe+LbrzZee2tFwS7m2f3voUwt0YY4wpd4Q717qJcM9H0LuerSWf330wGKT5fL47sr7ZbDpttUmpe7g37+spp4BsEu7GGGNMuSPcuVbx4b5cLndbW85Nc896cz/84XR5AdA13PP1nnoKyCbhbowxxpQ7wp1rFR/uq9UqTSaTTnN4lpntdpsWi8Xu8tls1vlUjfl+5/P5yevNZrM0mUyefArIJuFujDHGlDvCnWsVH+73RLgbY4wx5Y5w51rCvSDC3RhjjCl3hDvXEu4FEe7GGGNMuSPcuZZwL4hwN8YYY8od4c61hHtBhLsxxhhT7gh3riXcCyLcjTHGmHJHuHMt4V4Q4W6MMcaUO8Kdawn3ggh3Y4wxptwR7lxLuBdEuBtjjDHlznd/+FN0SlA44V4Q4W6MMcaUOT/66JvojOAGCPeC5HD/yWffGRM2s3/5PC0//k344zD3OdafiZ75T/8jLf7tlxfd5qOvf5++/+HP0RnBDRDuBcnhDpEeHh7S27dvox8Gd8r6I9q7Dic4RbgXRLjTB8KJSNYf0YQ7kYR7QYQ7fSCciGT9EU24E0m4F0S40wfCiUjWH9GEO5GEe0GEO30gnIhk/RFNuBNJuBdEuNMHwolI1h/RhDuRhHtBhDt9IJyIZP0RTbgTSbgXRLjTB8KJSNYf0YQ7kYR7QYQ7fSCciGT9EU24E0m4F0S40wfCiUjWH9GEO5GEe0GEO30gnIhk/RFNuBNJuBdEuNMHwolI1h/RhDuRhHtBhDt9IJyIZP0RTbgTSbgXRLjTB8KJSNYf0YQ7kYR7QYQ7fSCciGT9EU24E0m4F0S40wfCiUjWH9GEO5GEe0GEO30gnIhk/RFNuBNJuBdEuNMHwolI1h/RhDuRhHtBcri//+EbY8Lmv/3vX6R//Nf/DH8c5j7nmvX3o4++Sb/+7R+jn8opnHAnknAvSA739z7YGmOMeeJ894c/RT+dUzDhTiThXhDhbowx189Pf/G76KdzCibciSTcCyLcjTHm+vnJZ99FP51TMOFOJOFeEOFujDHXj3DnGsKdSMK9IMLdGGOuH+HONYQ7kYR7QYS7McZcP8Kdawh3Ign3ggh3Y4y5foQ71xDuRLqZcK+qKk2n0zQcDtNgMEiDwSBNp9O0Xq+P3ma9XqfJZLK7/mg0SovFItV1ffK+6rpOq9UqTafTNJlMOj++2WyWxuNxGgwGabFYXPLtpZSEuzHGPMcId64h3Il0E+G+Wq324nsymewCeTAYpPl8/ug2i8Vid/l4PE6TyWQX/ePx+FG8N2M9324wGHQK9/l8/ug2q9Xq4u9TuBtjzPUj3LmGcCdS8eG+3W53QXwYw82g3263rbfZbDa7P6/r+ugR8bbQ7xLuOdqHw+GTYr1JuBtjzPUj3LmGcCdS8eGeg3o2m7VengO7GeKnblNV1S60m5bLZZrP57sXAPlrnAr3zWaz+1pVVT3l29sj3I0x5voR7lxDuBOp+HBvC/OmHNjNy/Ntju1/z1tmTsV2l3DP22qWy2W3b+YM4W6MMdePcOcawp1IxYf7OXmrSjOeR6PRo20yTTnsj12e0vlwr+t6t7Xm3JtduxLuxhhz/Qh3riHciXTz4Z4jvbnHvW1/e9NzhHveJjOZTB6dvWY8HntzqjHGBI1w5xrCnUg3He7H9rK/RLgvl8vdWW7yPvcuZ7s5RbgbY8z1I9y5hnAn0s2G+3q93gXz4VaVlwj35lloZrPZ3mM4drabc4S7McZcP8Kdawh3It1kuFdVtXuDaVt8v2S4H7t8NptdfNRduBtjzPWz/Pg36e3bt8Y8aX7+85+n169fhz8Oc5/z5Zdf3la413W9i/Zj+8hfMtyPne0m/0ag6yevpiTcjTHmOWb2L5+nh4cHY4wpbj7++OPbCffmByidOpL9EmeVyZcfexzNN6929fAg3I0x5tqxVYZr2CpDpJvaKpOD+9iHMR1e79x53E/tP+96VpnxeNx6uSPuxhgTM8Kdawh3It1MuOc949Pp9Ox18xlf2gI/B/doNDr5Nbp8ANOpFwD2uBtjTMwId64h3Il0E+GeI3o8Hnf6sKPtdrvb59486t7canNsb/rhfZ4K92OPy1lljDEmboQ71xDuRCo+3POWkxzIk8nk6FRVtbtdM57z7fIR8i4vALqEe0opTafTo+dxv/RDmIS7McZcP8Kdawh3IhUf7s3zpZ+bwzebHn6i6Wg0SovFotNR+67hnq+b3xCbt/OceuPrMcLdGGOuH+HONYQ7kYoP93si3I0x5voR7lxDuBNJuBdEuBtjzPUj3LmGcCeScC+IcDfGmOtHuHMN4U4k4V4Q4W6MMdePcOcawp1Iwr0gwt0YY64f4c41hDuRhHtBhLsxxlw/wp1rCHciCfeCCHdjjLl+hDvXEO5EEu4FEe7GGHP9CHeuIdyJJNwLItyNMeb6+ejr30c/nVMw4U4k4V4Q4W6MMdfN+x++Sd//8Ofop3MKJtyJJNwLksP9q2++NyZs/vln/56q19+GPw5zn3PN+vv1b/8Y/TTODRDuRBLuBcnhDpEeHh7S27dvox8Gd8r6I5pwJ5JwL4hwpw+EE5GsP6IJdyIJ94IId/pAOBHJ+iOacCeScC+IcKcPhBORrD+iCXciCfeCCHf6QDgRyfojmnAnknAviHCnD4QTkaw/ogl3Ign3ggh3+kA4Ecn6I5pwJ5JwL4hwpw+EE5GsP6IJdyIJ94IId/pAOBHJ+iOacCeScC+IcKcPhBORrD+iCXciCfeCCHf6QDgRyfojmnAnknAviHCnD4QTkaw/ogl3Ign3ggh3+kA4Ecn6I5pwJ5JwL4hwpw+EE5GsP6IJdyIJ94IId/pAOBHJ+iOacCeScC+IcKcPhBORrD+iCXciCfeCCHf6QDgRyfojmnAnknAviHCnD4QTkaw/ogl3Ign3ggh3+kA4Ecn6I5pwJ5JwL0gO9/c/fGNM2Py3//2L9I//+p/hj+PW50cffZN+/ds/Rj/t9I5wJ5pwJ5JwL0gO9/c+2Bpj7mS++8Ofop96ekW4E024E0m4F0S4G3N/89Nf/C76qadXhDvRhDuRhHtBhLsx9zc/+ey76KeeXhHuRBPuRBLuBRHuxtzfCPd9wp1owp1Iwr0gwt2Y+xvhvk+4E024E0m4F0S4G3N/I9z3CXeiCXci3VS4V1WVlstlWiwWabFYpKqqzt5ms9nsrr9arVJd1xfd32q1Onmd5uNpm81m0/n+hLsx9zfCfZ9wJ5pwJ9JNhHtd12k6nabBYPBoxuNxa8BXVZXG4/Gj6w+Hw5MxXlVVms/naTQapcFgkCaTycnH1vaYmrNYLDp/n8LdmPsb4b5PuBNNuBPpJsI9B/h4PE6r1SptNpu0Xq93fz4ajY7eZjKZpPV6vTvynoP68Ej4er3exXpzuoT7cDh0xN0Y86QR7vuEO9GEO5GKD/fVarWL88NtLnVdp+FwmAaDwd5R9OZtDi2Xy9Ygz1E/m83Ser3e/fepcK+qqlPcdyXcjbm/Ee77hDvRhDuRig/32Wx2csvJfD5/dHm+zXK5fHT9uq53R9ObLwSqqtr77y7hvtlshLsx5qoR7vuEO9GEO5GKD/fVanVyy0kO7Ga4TyaT1u0wWd5Gc2obS5dwX6/XF+9jP0W4G3N/I9z3CXeiCXciFR/u5+Q3ra7X692fHdvHnp0L+5S6hXvzRUPz7DXr9fqis9dkwt2Y+xvhvk+4E024E+mmwz3vMT/cy/7S4d42w+Gw0+kqm4S7Mfc3wn2fcCeacCfSzYZ7Xde7LS/No+0pvVy456P9+awy+U2t+ew0w+Ewbbfbzt+TcDfm/ka47xPuRBPuRLrZcM/RPJvNHl32UuGeUmrdFtN8UdH2+I4R7sbc3wj3fcKdaMKdSDcZ7vmsMePxuHUv+UuG+zH5jattp6Q8Rrgbc3+z/Pg36e3bt+a/5uHhIX3zzTfhj8Pc7/z85z9Pr1+/Dn8c5j7nyy+/vK1wP3Ve96wP4d487WRXwt2Y+5vZv3yeHh4ejDHGmPTxxx/fTrjnaD/3xs+XOh3kKcLdGNNlbJXZ9/BgqwyxbJUh0s1slamqKg2Hw05na+n6AUynnAv3fEab8Xjcenn+cCZbZYwxp0a47xPuRBPuRLqJcM/R3nYGmTbN/eWH22lykE+n05Nfo8sR9/yY2o7cn3rz7DHC3Zj7G+G+T7gTTbgTqfhwPzxDy2azOTrNSM+3mUwmab1e7z4g6dz+96xLuC+Xy93WneVyuXsczdNEOh2kMebUCPd9wp1owp1IxYf7qQ85OpxmjDeD//CDkVarVef7PbfHPcf74YxGIx/AZIw5O8J9n3AnmnAnUvHhno+Ud5m2o9vN269Wq6Nnojl2uy6RX9d1Wq1Wu/vpsp2njXA35v5GuO8T7kQT7kQqPtzviXA35v5GuO8T7kQT7kQS7gUR7sbc3wj3fcKdaMKdSMK9IMLdmPsb4b5PuBNNuBNJuBdEuBtzfyPc9wl3ogl3Ign3ggh3Y+5vhPs+4U404U4k4V4Q4W7M/Y1w3yfciSbciSTcCyLcjbm/Ee77hDvRhDuRhHtBhLsx9zfCfZ9wJ5pwJ5JwL4hwN+b+5qOvfx/91NMrwp1owp1Iwr0gwt2Y+5r3P3yTvv/hz9FPPb0i3Ikm3Ikk3AuSw/2rb743Jmz++Wf/nqrX34Y/jlufX//2j9FPOb0k3Ikm3Ikk3AuSwx0iCSciWX9EE+5EEu4FEe70gXAikvVHNOFOJOFeEOFOHwgnIll/RBPuRBLuBRHu9IFwIpL1RzThTiThXhDhTh8IJyJZf0QT7kQS7gUR7vSBcCKS9Uc04U4k4V4Q4U4fCCciWX9EE+5EEu4FEe70gXAikvVHNOFOJOFeEOFOHwgnIll/RBPuRBLuBRHu9IFwIpL1RzThTiThXhDhTh8IJyJZf0QT7kQS7gUR7vSBcCKS9Uc04U4k4V4Q4U4fCCciWX9EE+5EEu4FEe70gXAikvVHNOFOJOFeEOFOHwgnIll/RBPuRBLuBRHu9IFwIpL1RzThTiThXhDhTh8IJyJZf0QT7kQS7gUR7vSBcCKS9Uc04U4k4V4Q4U4fCCciWX9EE+5EEu4FyeH+/odvjHkn879+9pv00de/P7sOhRNRrD+iCXciCfeC5HB/74OtMe90Pv3VH06uQ+FEFOuPaMKdSMK9IMLdvNT8r5/95uQ6FE5Esf6IJtyJJNwLItzNS837Hx5/UhBORLL+iCbciSTcCyLczUuNcKevrD+iCXciCfeCCHfzUiPc6Svrj2jCnUjCvSDC3bzUCHf6yvojmnAn0s2Ee1VVaTqdpuFwmAaDQRoMBmk6nab1en30Nuv1Ok0mk931R6NRWiwWqa7rk/dV13VarVZpOp2myWRy0eNcLpe7+9tsNhfdVriblxrhTl9Zf0QT7kS6iXBfrVZ78T2ZTNJ4PN792Xw+f3SbxWKxu3w8HqfJZLKL/vF4/Cjem7GebzcYDC4K97qu915YCHfT1xHu9JX1RzThTqTiw3273e5CeLVa7V3WDPrtdtt6m2Y813W9C/7FYrH3tdpC/9JwP4x+4W76OsKdvrL+iCbciVR8uOegns1mrZfnwG6G+KnbVFWVBoNBGg6He3++XC7TfD7fvQDIX6NruK/X6931hbvp+wh3+sr6I5pwJ1Lx4d4W5k05sJuX59sc2/+et7NUVXX0fi8J97qu02g0SsPh8OjR/i6Eu3mpEe70lfVHNOFOpOLD/Zz5fJ4Gg0FaLpe7PxuNRifDOYf9qbC+JNzzY8gvHoS76fsId/rK+iOacCfSzYd7jvTmHvdz4fyc4b7ZbHb74rve/zHC3bzUCHf6yvojmnAn0k2H+7G97C8Z7vmFQ3PbjXA3fR/hTl9Zf0QT7kS62XDPbwYdDoePTu34UuGer3N4Okrhbvo+wp2+sv6IJtyJdJPhXlXV7g2mbXH8EuGez04zGo0ufuFwjHA3LzX/8/9+nd68edM6Dw8P6fXr10cvN+ZdjvVnoufTTz/dxZMxLz2ff/55evPmhsK9+SFHh+d1z14i3E99DeFu+j7//f98lV69etU6Dw8P6Ysvvjh6uTHvcqw/Ez2ffPJJ+uyzz8Ifh7nPqarqdsK9+QFKbZ+Wmr3rs8o0P/ipyxw7leUh4W5eamyVoa+sP6K9emWrDHHe9fp70XDPwX3sw5gOr3fuPO7NM9EcOhfuk8nk6Bx+Auux3wwcEu7mpUa401fWH9GEO5FuJtxns1kaDAZpOp2eve5yuTwa+Pn0jaPR6OTXuPSTU5tslTF9H+FOX1l/RBPuRLqJcM8RPR6PH70RtE3z00ubR92bW23ObV8R7uaWR7jTV9Yf0YQ7kYoP93zax+bWk2PTPJd6cx96vl3eItPlBYBwN7c8wp2+sv6IJtyJVHy454DuMoehvF6v9/acj0ajtFgsOh21F+7mlke401fWH9GEO5GKD/d7ItzNS41wp6+sP6IJdyIJ94IId/NSI9zpK+uPaMKdSMK9IMLdvNQId/rK+iOacCeScC+IcDcvNcKdvrL+iCbciSTcCyLczUuNcKevrD+iCXciCfeCCHfzUiPc6Svrj2jCnUjCvSDC3bzUCHf6yvojmnAnknAviHA3LzXCnb6y/ogm3Ikk3Asi3M1LjXCnr6w/ogl3Ign3ggh381Lzo4++ObkOhRNRrD+iCXciCfeCCHfzEvM/Vr9Kv/7tH0+uQ+FEFOuPaMKdSMK9IDncv/rme2Peyfz6t39M3//w57PrUDgRxfojmnAnknAvSA53iCSciGT9EU24E0m4F0S40wfCiUjWH9GEO5GEe0GEO30gnIhk/RFNuBNJuBdEuNMHwolI1h/RhDuRhHtBhDt9IJyIZP0RTbgTSbgXRLjTB8KJSNYf0YQ7kYR7QYQ7fSCciGT9EU24E0m4F0S40wfCiUjWH9GEO5GEe0GEO30gnIhk/RFNuBNJuBdEuNMHwolI1h/RhDuRhHtBhDt9IJyIZP0RTbgTSbgXRLjTB8KJSNYf0YQ7kYR7QYQ7fSCciGT9EU24E0m4F0S40wfCiUjWH9GEO5GEe0GEO30gnIhk/RFNuBNJuBdEuNMHwolI1h/RhDuRhHtBhDt9IJyIZP0RTbgTSbgXRLjTB8KJSNYf0YQ7kYR7QXK4v/fB9m7m/Q/fpK+++T76r54G4UQk649owp1Iwr0g9xju732wTX//T1+n73/4c/RfP/9FOBHJ+iOacCeScC/IvYb7ex9sHXXvEeFEJOuPaMKdSMK9IMKdPhBORLL+iCbciSTcCyLc6QPhRCTrj2jCnUjCvSDCnT4QTkSy/ogm3Ikk3Asi3OkD4UQk649owp1INxXuVVWl5XKZFotFWiwWqaqqs7fZbDa7669Wq1TX9UX3t1qtLrqP5XKZtttt5/toEu70gXAikvVHNOFOpJsI97qu03Q6TYPB4NGMx+PWgK+qKo3H40fXHw6HJ2O8qqo0n8/TaDRKg8EgTSaTk9dtu4/BYJDm8/nF36dwpw+EE5GsP6IJdyLdRLjnOB6Px2m1WqXNZpPW6/Xuz0ej0dHbTCaTtF6vd0fFc1hvNpu966/X612sN+dYuNd1nYbDYRoMBmk6nabNZpM2m01arVa7r3NpvAt3+kA4Ecn6I5pwJ1Lx4b5arXZxfrjNpRnPzaPozdscWi6XrUGeo342m6X1er3772PhPp/Pd9F+qKqq3dH9Swh3+kA4Ecn6I5pwJ1Lx4T6bzdJgMEiLxaL18hzQzcvzbZbL5aPr13W9O5refCFQVdXef58L98lkkgaDQVqv162X5/vosg8/E+70gXAikvVHNOFOpOLDfbVapcVi8WhrS5YDuxnuOaqP3SZvozl2efPrntrjfkoO90veqCrc6QPhRCTrj2jCnUjFh/s5+U2rzSPfx/axZ+fCPqXrwv3YdpxzhDt9IJyIZP0RTbgT6abDPe8lP9zL/tLhnn8rsFgs9t5Ie8mpJ1MS7vSDcCKS9Uc04U6kmw33uq53kXy4z/ylwz1/veYpJ0997WOEO30gnIhk/RFNuBPpZsM9b5GZzWaPLnvpcK+qanc6yMVi0Xqmmy6EO30gnIhk/RFNuBPpJsM9nzXm2HaU6D3ueQvP4ZlrzrnncN988av05s0b04N5eHhIr1+/Dn8c5j7H+jPR8+mnn+7iyZiXns8//zy9eXND4X7qvO5ZdLg37+PY6SLb3HO4rz/+j/Tq1SvTg3l4eEhffPFF+OMw9znWn4meTz75JH322Wfhj8Pc51RVdTvhnqN9OByePD96H04HmR/DsfPPt7nncLdVpj9sVSCS9Ue0V69slSHOu15/LxbuVVWl4XB4NtpT6v4BTKecC/e8j/3cUX1H3IV7aYQTkaw/ogl3It1EuOdo7xrC6/X66HaaHOTT6fTk1zgX7vnNsfP5vPXx2uMu3EslnIhk/RFNuBOp+HBvnvZxNpvtzt7SNs1IzreZTCZpvV7vzvhybv97di7cm3HefFyr1Wr3IuOSbTIpCXf6QTgRyfojmnAnUvHh3oztc9OM8WbwH55jvctpGrvscd9sNmk0GrU+lkujPSXhTj8IJyJZf0QT7kQqPtzzkfIus91uT95+tVp13rqSb9cl8tfr9d59tD2OLoQ7fSCciGT9EU24E6n4cL8nwp0+EE5Esv6IJtyJJNwLItzpA+FEJOuPaMKdSMK9IMKdPhBORLL+iCbciSTcCyLc6QPhRCTrj2jCnUjCvSDCnT4QTkSy/ogm3Ikk3Asi3OkD4UQk649owp1Iwr0gwp0+EE5Esv6IJtyJJNwLItzpA+FEJOuPaMKdSMK9IPca7n//T1+n7/7wp+i/fv6LcCKS9Uc04U4k4V6Qewz3f/jxL9NHX/8++q+eBuFEJOuPaMKdSMK9IDncIZJwIpL1RzThTiThXhDhTh8IJyJZf0QT7kQS7gUR7vSBcCKS9Uc04U4k4V4Q4U4fCCciWX9EE+5EEu4FEe70gXAikvVHNOFOJOFeEOFOHwgnIll/RBPuRBLuBRHu9IFwIpL1RzThTiThXhDhTh8IJyJZf0QT7kQS7gUR7vSBcCKS9Uc04U4k4V4Q4U4fCCciWX9EE+5EEu4FEe70gXAikvVHNOFOJOFeEOFOH1UaGSwAABNXSURBVAgnIll/RBPuRBLuBRHu9IFwIpL1RzThTiThXhDhTh8IJyJZf0QT7kQS7gUR7vSBcCKS9Uc04U4k4V4Q4U4fCCciWX9EE+5EEu4FEe70gXAikvVHNOFOJOFeEOFOHwgnIll/RBPuRBLuBRHu9IFwIpL1RzThTiThXhDhTh8IJyJZf0QT7kQS7gXJ4f7eB9tH8w8//mX66S9+F/0QuQPCiUjWH9GEO5GEe0FOhXuer775PvphcuOEE5GsP6IJdyIJ94J0CfeffPZd9MPkxgknIll/RBPuRBLuBRHu9IFwIpL1RzThTiThXhDhTh8IJyJZf0QT7kQS7gUR7vSBcCKS9Uc04U6kmwv3qqrSZrNJm82m823y9bfb7ZPu75L76Hr9NsKdPhBORLL+iCbciXQz4b5cLtNwOEyDwWA3w+EwzefzVNf1o+vXdZ3m8/ne9QeDQZpMJmfjer1ep9lslobDYZpMJkevd+w+RqNRWi6XF3+Pwp0+EE5Esv6IJtyJdBPhPpvNdqE+m83SYrFI8/l8F/JtcT2dTvfifrFYpMlksvuzw6PvVVXtYv0w9NvUdZ3G4/Eu1PN95Mc6GAzSYrG46PsU7vSBcCKS9Uc04U6k4sN9s9nsYvvwSHlVVbtIbm6dad7m8Gh8DuvZbLb354vFYi/C8/WOhXu+/ng8fnQfy+Xy6P2fItzpA+FEJOuPaMKdSMWHe96KMp/PWy/Pgd08un3qNtvtdhf7Tev1Oq3X691/5zA/Fu75aHvzNk2j0ejRC4pzhDt9IJyIZP0RTbgT6SbCfTKZpNVq1Xp5DuxmuOctMceiuUtUnwv3yWRycr/8ucfQRrjTB8KJSNYf0YQ7kYoP93PyEfdm2Od96seiuUtUnwv3c/KLg0vOZCPc6QPhRCTrj2jCnUg3He51XafhcPhoL3nbvvemdx3ueY/9pbcV7vSBcCKS9Uc04U6kmw73fOaYw7O3RIZ7XddP2t+eknCnH4QTkaw/ogl3It1suDfP6nIoMtzz1z72ZtpThDt9IJyIZP0RTbgT6SbDfbVaHT0fe0px4Z7327e9mOiiS7jPf/of6dWrV8a8s3l4eEhffPFF+OMw9znWn4meTz75JH322Wfhj8Pc51RVdVvhns/d3nZe9ywi3PO529vO695Vl3Bf/Nsv05s3b4x5Z/Pw8JBev34d/jjMfY71Z6Ln008/Ta9evQp/HOY+5/PPP09v3txIuFdVtTtjzLHTQ6b013Osv1S4N38DcOzFRBe2ytAHtioQyfojWo52iPCu19+LhXvzTZ+noj2lv75p9dj18hH5U0fGu4Z7l98AdCXc6QPhRCTrj2jCnUg3Ee51Xe+Ooh+eQaZNPgLeFt35snP70LuEe/M3AJeeQaaNcKcPhBORrD+iCXci3US45yPos9ms0/Xz+d3z2V3ykfXNZtNpq01K58P9kt8AdCXc6QPhRCTrj2jCnUjFh3t+02eXaR71bh4NP5wuLwDOhXt+MdFluhLu9IFwIpL1RzThTqTiw321WqXJZNJpDveYb7fbtFgsdpfPZrPOW1ry/R47H/t8Pu/8uLoS7vSBcCKS9Uc04U6k4sP9ngh3+kA4Ecn6I5pwJ5JwL4hwpw+EE5GsP6IJdyIJ94IId/pAOBHJ+iOacCeScC+IcKcPhBORrD+iCXciCfeCCHf6QDgRyfojmnAnknAviHCnD4QTkaw/ogl3Ign3ggh3+kA4Ecn6I5pwJ5JwL4hwpw+EE5GsP6IJdyIJ94IId/pAOBHJ+iOacCeScC9Il3D/6pvvox8mN044Ecn6I5pwJ5JwL8ipcP/7f/o6/fQXv4t+iNwB4UQk649owp1Iwr0gOdwhknAikvVHNOFOJOFeEOFOHwgnIll/RBPuRBLuBRHu9IFwIpL1RzThTiThXhDhTh8IJyJZf0QT7kQS7gUR7vSBcCKS9Uc04U4k4V4Q4U4fCCciWX9EE+5EEu4FEe70gXAikvVHNOFOJOFeEOFOHwgnIll/RBPuRBLuBRHu9IFwIpL1RzThTiThXhDhTh8IJyJZf0QT7kQS7gUR7vSBcCKS9Uc04U4k4V4Q4U4fCCciWX9EE+5EEu4FEe70gXAikvVHNOFOJOFeEOFOHwgnIll/RBPuRBLuBRHu9IFwIpL1RzThTiThXhDhTh8IJyJZf0QT7kQS7gUR7vSBcCKS9Uc04U4k4V4Q4U4fCCciWX9EE+5EEu4FEe70gXAikvVHNOFOJOFemB//+MfRD4E79+2330Y/BO6Y9Ue0H374IfohcMfe9foT7gAAUADhDgAABRDuAABQAOEOAAAFEO4AAFAA4Q4AAAUQ7gAAUADhDgAABRDuAABQAOEOAAAFEO4AAFAA4f5M1ut1mkwmaTAYpMFgkEajUVosFqmu6+iHRmHquk6z2SyNRqPdehqPx2m5XB69TVVVaTqdpuFwmAaDQRoOh2k2m6Xtdnv0NtYsXS2Xy9062Ww2rddZLBZpPB7vrdnVanX0a7at8+l0evTrc3/quk6r1SpNJpPdc9sxngN5TnndNdfGbDY7uTZe6jlQuD+DxWKx9w/VfJIZj8eeBOisqqq9HzyTyWTvyWM8Hj+6zWaz2XtymUwmuyeC4XCYqqp6dBtrlq7qut6tjWPh3lyjh2t2Npud/Jp5nTd/4J36Ycd9qKpqL2jyc1sbz4E8p9ls9uj5rPl81fZi8CWfA4X7lbbbbesPtLqud/8Ii8Ui8BFSkvzD5vB/9GbQH/4PnW9zuM7yk8/hDztrlktMp9PdemkL99VqtQum5g+05po9vE1em9PpdC+Q8tcaDofC6Y5tt9vd2plOpyePmqfkOZDnk18EHr7ga66Nw5/PL/0cKNyvlF+1t72iqqpq9w8A5+QnjNFo1Hp5XmvNH0LnbpOfNJpPQNYsXa3X692aOxbu+bK2I0R5i810Ot378/y12oIsv1A4tTWM25bXVNtz1CHPgTynvDbm8/mjy/LaONyy9dLPgcL9SvkfbL1et17e9qQBbdrCvCn/gGpefupJJqX2JwBrli7quk6j0Wj3q+Fj4Z7/vO3oUFsE5XXctu0rpeM/6LgPec2MRqNOv3XxHMhzyuvp2G9c2sL9pZ8DhfuV8q/ojr2ZID9BeMMV18pHP5v/M+dftx17kml7ErJm6WI+n++tnbZwbwb9MYeX518FX/IClfuR192xED/kOZDnlKO57fkn/wxu/nYn4jlQuF/p2FGozBMAzyX/gGr+Oi6vr0t+aFmznNN2RKht3TTfFHjM4eVP+c0S96N5NLx5xo1jZ4nxHMhzOnyfQz6Kvtlsdr+Jaf6mJuI5ULhfyRMAL+HYPk4/tHgXciw1twoId15CjqO8Bg/P+HJ4Vg/PgTy3uq733teTZzgcPtpeJdwL5AmAd615hoVjbwz0Q4vncmzPsHDnJTQj6dgZX5pvKvUcyHNbrVa7n7mHp4M8fEOzcC+QJwDepXOnJ/NDi+d06o2Bwp2XcOr5qbmfOK9Pz4E8p1Ong8zbVZsHNYR7gTwB8C6dOy2aH1o8p1P/9sKdl3BuPeUDGXkdeg7kOeWzELWd2rH5oUl5u5ZwL5B3p/Ou5Ff3x04Z1byOMypwrXymg66zWCycVYZnd3hE/dDh85PnQJ5TXn/HPvTr8JztzipToK7ngz33yW/QlH/YnPvo7a7nMG47E401S9Nqtdrt52yb/MMnv1kwr6lTodXcepN1PYdxlw/f4face346POLuOZDn1PWFY/NzAV76OVC4X+nUX/C5T3SDNs2PTz73ASRtTwpZ26/1UrJmeZpj2wtO/Wr52CdUngqjU59CyO079fzUtsfdcyDPKb8wPPairu23NS/9HCjcr9R8Imn+Q597UyG0OfbGmFPyE8nhEaf8K+TDX7dZszzFsXDPLzQPT9NXVdXRsyE112bzxWnza3X51ExuTzO2m+Fy7KwyKXkO5PnkF3Wj0ehRVOf1dPii7qWfA4X7M2juDT085+y5rQ6QNU/7OBqNTm5baP5Aaz455Ns1P7Sk7QWANculjoV7Sn/9IZR/EDW31rQd1WwG0nA4TJPJZPffjrbT/LCbLs9PngN5Tm3PZ+fW00s+Bwr3Z7Jer/f+oUaj0d6nbsE5zXenn5vDo0FVVaXpdLr3ISVtnzLYZM1yiVPhntJffiXc/MEzHo9P/vDJp1fLPxAHg0GaTqfeEEhK6a/PaV2fnzwH8pxWq9Xe89loNDq7nl7qOVC4AwBAAYQ7AAAUQLgDAEABhDsAABRAuAMAQAGEOwAAFEC4AwBAAYQ7AAAUQLgDAEABhDsAABRAuAMAQAGEOwAAFEC4AwBAAYQ7AAAUQLgDAEABhDsAABRAuAMAQAGEOwAAFEC4AwBAAYQ7AAAUQLgDAEABhDtQtM1mkwaDQesMh8M0nU7TZrMJe2xVVYXcd7T8bwDA8xHuQNFyuA+HwzSZTPZmOBzuAnI2m73o49put7v7vsd4F+4Az0+4A+/E93/6c/r17/540Xz/pz9ffD853CeTSevly+VyF5EveeS9rus0Go3ScDhM2+32yV9nsVic/P76SrgDPD/hDjy77//05/QPP/5leu+D7cXz01f/76L7OhfuKaU0m81Cjro/B+EOQCbcgWf31TffPyna3/tgm97/8M1F99Ul3FerVZHxm5JwB+CvhDvw7PoW7nm7TNt1VqtVGo/Hu9Acj8dpvV63fp26rtNsNtvtnR+NRmmxWKS6rlu//rF4zV9nNBrtrjOZTPbudzKZHH3T7VO/h3x5vv+2r7fdbve+x+FwmGazWarruvXvZLFY7L6PfN3m/v5zzr0wOfZ1qqpK0+l073FOp9Oj7yfo+n3lx7NYLNJ6vd59b4vFYnedLv9+AO+CcAeeXd/CPUfwfD5v/fPmG1tziB1et67rvTe7TiaTXSzngOsS7tvtdi/8m1+neb+r1SotFovdY8ovEpoBeen30Az7thcC6/V699jG43GaTCZ7UX64V795X/n6+brvMtzX6/Wj+21G9GFAX/J95cdz+HeU/967/vsBvAvCHXh2fQn3fFQ2B1rz6Op8Pt8FWvPPq6rahVnz6G0+Qj0ej/dCb7vd7sKtS7jnrzOdTvf+vBmjbSHZ9v1d+j00T5N5GLfNIF2tVmcfc95+NBwO9+7j1NH8Nk8J9xzdy+Wy9e9jNBo9+fvKjye/J+Lwxcql/34Az0m4A88uItxPzWg0ehSXpyIrx1s+enru+jnauoR7Pirdtq1iPp+nyWSyd/abY2F76ffQfDzH7jvH6qHmbxvyC4Qcz4cxfPjYznlKuDe3/BzKv3XIl136fTWPuLe59N8P4DkJd+DZRYT74Xncm9tYDh0L7cOvmS/P/30s5o4d9W+LzhyGw+EwrVars0dnj4Xtpd9D8/G0hWX++zoWnTlY8+Wn4rl5+TlPCff8WPJe/mOP4Snf17nHc+m/H8BzEu7As+vDVpnm0dTDaGtuhzg1+Wuei7lLwj2lvx4Fbv5GYDabtcblsfu+9HtoPp62++nytfJtm7/lOOZdhntd14/evDsej9N8Pn8U0pd8X10eT0qX/fsBPCfhDjy7PoR7Suejt+3TVpuTt5mcOivNqcdwKl63221aLpd7Z0Zp29LxXN9D8/GcCvf85s1jU1VVeLhnVVXtvYE3T3P7ziXfV5fHk3X99wN4TsIdeHZ9CfdjR90vPa/7c26VOaZ55pPm/uljIfmUc9OfCve8Z73rUePIrTJt6rre+5Tcw734Xb+vp543/9i/H8BzEu7As+tLuKf01xA7PNNIDrxje5SbQfpcb049d37zvAWjecrHYyF56ffQfDxtEXvu02UPv1beO37tm1NP/Taj7euce8FyuKf90u/rVLg/5d8P4DkJd+DZ9Sncm0fdm5F57PSOKf0lJkej0dHrH5568ZLTQeYjwIchWdd165lacti2He2/9Hs4Fe7NKD08zeJ2u310tpbnOh1kVVW763b5Os3Hefiiofm18t/Hpd/XuSPul/77ATwn4Q48uz6Fe0rtR93rut774JwccM0P5jkMycPr5//OLwy6hHvzHOv5A3wOP8ioqRme4/F47/JLv4dT4Z7SX2P82GM7jNVmWD/1A5hS2v8gp+Z9Hvs6zceZ7/fUhyBd8n2dC/dL//0AnpNwB57dr3/3x16F+7Gj7in95ch0M/pGo1Gaz+ete7fzUeBmuC0Wi4vO457SX2J8NpvtfdrneDx+dEQ4W61We/d5qOv3cC7cU/pLmDa/x8HgLx82dGzf9mKx2HuhkD+0KD+eLg7/XofDYZpOp6mqqt3XPrTZbB69MfTU4+z6fXXZ437pvx/AcxHuwDvxo4++Sf9j9auL5v0P36SPvn4b/dAv1uXFAwBcS7gDdFDX9dG9y/lNidPp9IUfFQD3RLgDdJDj/HA7RPOc5j6AB4B3SbgDdND2psTmvnIfvAPAuybcATqq6zrN5/O9NyVOJhMfuAPAixDuAABQAOEOAAAFEO4AAFAA4Q4AAAUQ7gAAUADhDgAABRDuAABQAOEOAAAFEO4AAFAA4Q4AAAUQ7gAAUADhDgAABRDuAABQAOEOAAAFEO4AAFAA4Q4AAAUQ7gAAUADhDgAABRDuAABQAOEOAAAFEO4AAFAA4Q4AAAX4/w7hh6EgA0rD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10" descr="data:image/png;base64,iVBORw0KGgoAAAANSUhEUgAABGUAAAK4CAYAAADdmkCVAAAgAElEQVR4nOzd7Wuk92H/+99f6wQKdaEMcZkHXVRIdA4HpibogaECg/oDT2EPKntOj0hxFLZgpnhjV147RJvBWhqJbDwb70bI68re+HsehOubS6O5k7zaS/ro9YIPraUZaTZGN/v2dfO/CgAAAACv3f/q+gUAAAAA3EaiDAAAAEAHRBkAAACADogyAAAAAB0QZQAAAAA6IMoAAAAAdECUAQAAAOiAKAMAAADQAVEGAAAAoAOiDAAAAEAHRBkAAACADogyAAAAAB0QZQAAAAA6IMoAAAAAdECUAQAAAOiAKAMAAADQAVEGAAAAoAOiDAAAAEAHRBkAAACADogyAAAAAB0QZQAAAAA6IMoAAAAAdECUAQAAAOiAKAMAAADQAVEGAAAAoAOiDAAAAEAHRBkAAACADogyAAAAAB0QZQAAAAA6IMoAAAAAdECUAQAAAOiAKAMAAADQAVEGAAAAoAOiTMfu3btXjo6Oun4ZwBU4ODjo+iUAV+T09LQ8ffq065cBXJGnT5+W09PTrl8GcEWu0+/pokzH3njjjfLOO+90/TKAV+z4+Lg8ePCg65cBXJGjo6Oyv7/f9csArsj+/r7/cArBHjx4UI6Pj7t+GaUUUaZzogxkEmUgmygD2UQZyCbKUIkykEmUgWyiDGQTZSCbKEMlykAmUQayiTKQTZSBbKIMlSgDmUQZyCbKQDZRBrKJMlSiDGQSZSCbKAPZRBnIJspQiTKQSZSBbKIMZBNlIJsoQyXKQCZRBrKJMpBNlIFsogyVKAOZRBnIJspANlEGsokyVKIMZBJlIJsoA9lEGcgmylCJMpBJlIFsogxkE2UgmyhDJcpAJlEGsokykE2UgWyiDJUoA5lEGcgmykA2UQayiTJUogxkEmUgmygD2UQZyCbKUIkykEmUgWyiDGQTZSCbKEMlykAmUQayiTKQTZSBbKIMlSgDmUQZyCbKQDZRBrKJMlSiDGQSZSCbKAPZRBnIJspQiTKQSZSBbKIMZBNlIJsoQyXKQCZRBrKJMpBNlIFsogyVKAOZRBnIJspANlEGsokyVKIMZBJlIJsoA9lEGcgmylCJMpBJlIFsogxkE2UgmyhDJcpAJlEGsokykE2UgWyiDJUoA5lEGcgmykA2UQayiTJUogxkEmUgmygD2UQZyCbKUIkykEmUgWyiDGQTZSCbKEMlykAmUQayiTKQTZSBbKIMlSgDmUQZyCbKQDZRBrKJMlSiDGQSZSCbKAPZRBnIJspQ/fCtn5Q33xubmZmZmVn4/uk/fldenP6p67+CwK0nylCJMmZmZmZmt2c//bkjcKBrogyVKGNmZmZmdrsGdEuUoRJlzMzMzMxu14BuiTJUooyZmZmZ2e0a0C1RhkqUMTMzMzO7XQO6JcpQiTJmZmZmZrdrQLdEGSpRxszMzMzsdg3olihDJcqYmZmZmd2uAd0SZahEGTMzMzOz2zWgW6IMlShjZmZmZna7BnRLlKESZczMzMzMbteAbokyVKKMmZmZmdntGtAtUYZKlDEzMzMzu10DuiXKUIkyZmZmZma3a0C3RBkqUcbMzMzM7HYN6JYoQyXKmJmZmZndrgHdEmVWNJlMymg0KqPRqIzHq33zaj9nMplc6PONx+OZzxmPx/VjLtve3t6FPqcoY2ZmZmZ2uwZ0S5RZYjwel8FgUHq93pmtr6+X0Wh0oedsbm4ujDPj8bhsb2+X9fX10uv1Zn784XB47uPO22AwuNCfVZQxMzMzM7tdA7olyiywt7dX+v1+jTDD4bAMh8MzwWU6nEwmk7K2tlZ6vV5ZW1urz2netr6+fu7ztENMe7OizGg0qh9z3pqPtbOzc6E/ryhjZmZmZvb6d+fe47Lz6Zfl4eFJuf/o+UrP2fn0y/L2+4cLP+b9R8/Lw8OT8uHj47mPBbolyizQxJfNzc1z79vY2Jh5NEpzJMv02yeTydxY0kSYjY2NsrOzszDKLDOZTEq/3y/9fv/Cp0yJMmZmZmZmr2937j0uB0+/PvM7+RfH38x9/M6nX5aDp1+X05fflVJKufvRZObj7j96Xh/Ttv/kxbnHAt0SZeaYTCY1jsy7tkvz/rYmvOzu7p57ThNcZoWc9nVqvk+U2d7eLr1er2xtbV34uaKMmZmZmdnr2dvvH5aT05dnfh8/ffndzHDSDjFts6LMzqdfnnnMF8ffnHnuw8OTM48HuiXKzLG3t1cGg8HC67LMijKz3taYF3LmfdzLRJnmNKlVL0bcJsqYmZmZmb2ePfvq2/p7+NGz04WnIrW1A8usKNMOPe9+8KS8+d6fj8hp3n768rty597jmR8beP1EmUtqAsva2lp9297e3tLocpVRZnd3t54GdRmijJmZmZnZ1e/+o+f1d/BFpys1O3p2Wu4/el7u3HtcHh6e1OfOijLzPm77eTuffnnu8UA3RJlLaq4dMxwO69tGo1GnUaa5Bs5ljrApRZQxMzMzM3sdO3p2Wn8Hf/eDJ/Uiv4suyNtsUZS5c+9xfd+iKNM+hQnolihzCc0RMdMX0+0yyjSvqX3kzkWJMmZmZmZmV7/2KUbt05gai+7AtOqRMtOnKe0/eVHfJ8rA9SHKXFBzd6NZF/PtMspsbm5e6jbYbaKMmZmZmdnVb9oXx9+cu+jvvDsrLYsy7bs5nZy+LA8PT87d4UmUgetDlLmA9m2tZ93dqKso01zf5jK3wW4TZczMzMzMrn6N05ff1Yvxvvne2aNZDp5+PfO5y6LMnXuPZx59075AcPtInKOjIzPrcKLMBWxsbJRer1c2Nzdnvr+rKNNc3+Yyt8FuE2XMzMzMzK5+jenrviy6JkyzZVGm+Tj3Hz0vB0+/LgdPvy73Hz0/E3zOhKD9fTPrcKLMiprTg9bX1+cejTKZTF57lGmfTnWZ22C3iTJmZmZmZle/5lSlk9OXZ97+qqLM9O7ce1yPlJn+nEC3RJkVbG9vLw0yjUWBpDmSZn19feHHuEiU2dnZ+V63wW4TZczMzMzMrn7to1bapxK1377/5MXM5140ytz9aHLmdKbpiwgD3RJllmiix6rXa2mOqGnfKnv6fctOM7pIlFlbW/tet8FuE2XMzMzMzK5+7SNXSvnzHZjaF/o9ffnd3Ftjrxplpi8cXMrs69QA3RJlFmjf+npvb2+l57SvK9O+E1JztM0qpxmtGmWaz/V9boPdJsqYmZmZmb2evfvBk5nh5OT05Zlrvkxv1Sgz/TE/fHy89HHA6yfKLNCcirRsg8HgzPOao2tmbZVbVq8aZQaDwfe+DXabKGNmZmZm9nq38+mX5eHhSXl4eFJ2Pv1y6ePvfjSpj593NM2b7/053nz4+HjpKU5At0SZBQaDwUqbd3vsra2tM49Z9UK8zXMWHZ0zmUzq477PbbDbRBkzMzMzs9s1oFuiDJUoY2ZmZmZ2uwZ0S5ShEmXMzMzMzG7XgG6JMlSijJmZmZnZ7RrQLVGGSpQxMzMzM7tdA7olylCJMmZmZmZmt2tAt0QZKlHGzMzMzOx2DeiWKEMlypiZmZmZ3a4B3RJlqEQZMzMzM7PbNaBbogyVKGNmZmZmdrsGdEuUoRJlzMzMzMxu14BuiTJUooyZmZmZ2e0a0C1RhkqUMTMzMzO7XQO6JcpQiTJmZmZmZrdrQLdEGSpRxszMzMzsdg3olihDJcqYmZmZmd2uAd0SZahEGTMzMzOz2zWgW6IMlShjZmZmZna7BnRLlKESZczMzMzMbteAbokyVKKMmZmZmdntGtAtUYZKlDEzMzMzuz37P3d+2/VfQeDWE2WoRBkzMzMzs9uxt+5+Xj757UnXfwWBW0+UofrBX/11GWz+S/nN71+YWdD2Dp6W//c//qvz12FmV7PRr35bdn/5qPPXYWZXs91fPiqjX/32lX/cF6d/6vqvH0ARZWh54403yjvvvNP1ywBesePj4/LgwYOuXwZwRY6Ojsr+/n7XLwO4Ivv7++Xo6KjrlwFcEVGGSpSBTKIMZBNlIJsoA9lEGSpRBjKJMpBNlIFsogxkE2WoRBnIJMpANlEGsokykE2UoRJlIJMoA9lEGcgmykA2UYZKlIFMogxkE2UgmygD2UQZKlEGMokykE2UgWyiDGQTZahEGcgkykA2UQayiTKQTZShEmUgkygD2UQZyCbKQDZRhkqUgUyiDGQTZSCbKAPZRBkqUQYyiTKQTZSBbKIMZBNlqEQZyCTKQDZRBrKJMpBNlKESZSCTKAPZRBnIJspANlGGSpSBTKIMZBNlIJsoA9lEGSpRBjKJMpBNlIFsogxkE2WoRBnIJMpANlEGsokykE2UoRJlIJMoA9lEGcgmykA2UYZKlIFMogxkE2UgmygD2UQZKlEGMokykE2UgWyiDGQTZahEGcgkykA2UQayiTKQTZShEmUgkygD2UQZyCbKQDZRhkqUgUyiDGQTZSCbKAPZRBkqUQYyiTKQTZSBbKIMZBNlqEQZyCTKQDZRBrKJMpBNlKESZSCTKAPZRBnIJspANlGGSpSBTKIMZBNlIJsoA9lEGSpRBjKJMpBNlIFsogxkE2WoRBnIJMpANlEGsokykE2UoRJlIJMoA9lEGcgmykA2UYbqB3/79+Xv/vnD8tOfH5lZ0P7x3/+7/Phff9356zCzq9n/9f99Xv6P/+c3V/bx/+k/flf+8/M/dv1rCtxaogxkE2WofvjWT8qb743NzMzMzu2T3550/asK3EqiDGQTZahEGTMzM5u3f/qP33X9qwrcSqIMZBNlqEQZMzMzm7ef/txfCqELogxkE2WoRBkzMzObN1EGuiHKQDZRhkqUMTMzs3kTZaAbogxkE2WoRBkzMzObN1EGuiHKQDZRhkqUMTMzs3kTZaAbogxkE2WoRBkzMzObN1EGuiHKQDZRhkqUMTMzs3kTZaAbogxkE2WoRBkzMzObN1EGuiHKQDZRhkqUMTMzs3kTZaAbogxkE2WoRBkzMzObN1EGuiHKQDZRhkqUMTMzs3kTZaAbogxkE2WoRBkzMzObN1EGuiHKQDZRhkqUMTMzs3kTZaAbogxkE2WoRBkzMzObN1EGuiHKQDZRhkqUMTMzs3kTZaAbogxkE2VWMBwOy/r6eun1eqXX65W1tbWytbVVJpPJys9ZX18vOzs7Sz/X3t5e2draKmtra2U0Gq30+nZ3d8vGxkZZW1srvV5v5edNE2XMzMxs3kQZ6IYoA9lEmQUmk8mZsDIYDMpgMCj9fr/0er3S7/fLeDw+97zBYHDuOc0/b25unnt8O8Q0j1slrkwmkzMfu9/vl8FgUPb29i715xVlzMzMrv/e/eBJufvRpNz9aDL3MXfuPa6PuXPv8cof890Pnsx9jCgD3RBlIJsos8Dm5mY9yqV9VEw71kxHlp2dnXo0TTvY7O3t1ZgzHVvaUaX5nKtEmeY1rK+vX/romDZRxszM7Hrv7kdnj9Kdfv+7HzwpXxx/c+5n/BfH35S33z889/idT78sJ6cvzzz25PRl2fn0y3OPFWWgG6IMZBNlFmjiyKyjYUajUX1/W3PkyqxTlba3t0uv1ysbGxvnntN+/CpRZjgczgxG34coY2Zmdr03HVDa73v7/cNy+vK7uT/nT05fnjlqZufTLxf+XjB9JI4oA90QZSCbKDPHvOjSNuv9zdtmhZK9vb16RMwiq0SZ5qiby56qNIsoY2Zmdn338PDk3M/u9vuPnp3Wt+8/eVHu3Htc3n7/sDz76tv69vuPntfHtwNPE2DaR+J8cfzNmY8vykA3RBnIJspc0mQyORdYxuPxpULOvMfMizK7u7v1KJlXSZQxMzO7nnv7/cP687p9NEz7MY2T05dn3t4+Iubh4cm5j3f07PTM49txp31kjSgD3RBlIJsoc0nNtWPa15S57NE18x4zL8o0py4Nh8Nzd3na2Nhw9yUzM7OwNdeJOXp2euaaMe3HNBf2nb5Y7/1Hz+vjP3x8XB/baEJNs/YROe1TmEQZ6IYoA9lEmUuYTCb19KH29WZeV5TZ2NioFxNu/u9gMDhz96bd3d0L/7lEGTMzs+u3JqqcvvyuvP3+4dwoM2/t05eai/2KMnBziDKQTZS5hObIlOFweObtryvKtG+Dvb29feZ9zd2b1tbWVvzT/IUoY2Zmdr12597jerpSE08uEmUOnn5dH9uOL6IM3ByiDGQTZS6oiR6DweDc+153lJmOQo3miJmLHi0jypiZmV2vNVHl2Vff1retGmXaQWb6ujGXiTL/+O//XY6Pj83sNe+zzz4rBwcHnb8OM7uaiTIXsOw21K87ysx7/9bW1sJoM88PfvTjzn/5NDMzsz9vOpw014xpn4406xoyb753Nsg8++rbMxfsnfWx2++bF2V+/K+/Lg8ePDAzM7NXPFFmBc2Fffv9/pnryLS9rrsvNVFm3pEw7QsBX4QjZczMzK7P2kfELDJ96+r9Jy/q+2YFmTffOxtlDp5+Pff57eDj9CXohtOXIJsos4LmCJh+v1/29vYWPrYJKrOOpNnb21vpei+r3n1pa2tr5vsve6SMKGNmZnZ91j7aZZF2lGnfaWlekGnWXKvm5PTlmcednL4spfz5wsLtx4sy0A1RBrKJMkvs7e3VOy0tCzKl/OXOSDs7O+fe18SU9m20Z1kWZZbFHdeUMTMzy928a8q0g0wppew/eVEeHp6cW/P46SNqHh6enPnY06c1iTLQDVEGsokyC7RvfT0rsswy7zSndtyZF1say6JMKX85hWk68Lj7kpmZWfbmRZlVT3dqHn/n3uMz16dpm3WUjSgD3RBlIJsos0Bz6+t+v18Gg8HcTZ9G1ISR5i5N7VtYLztKppTVosxkMqlHxKytrZXBYFD/eZXTrGYRZczMzK7/9p+8KF8cfzPzWjLN2xdt+uPdf/S8HD07LV8cf1OOnp2W+4+ez/y8ogx0Q5SBbKLMAk0cWbZZt8ceDoc16jR3bFr1aJtVokwpfw4zm5ub9Qicfr9fNjc3516IeBlRxszMzOZNlIFuiDKQTZShEmXMzMxs3kQZ6IYoA9lEGSpRxszMzOZNlIFuiDKQTZShEmXMzMxs3kQZ6IYoA9lEGSpRxszMzOZNlIFuiDKQTZShEmXMzMxs3kQZ6IYoA9lEGSpRxszMzOZNlIFuiDKQTZShEmXMzMxs3kQZ6IYoA9lEGSpRxszMzOZNlIFuiDKQTZShEmXMzMxs3kQZ6IYoA9lEGSpRxszMzOZNlIFuiDKQTZShEmXMzMxs3kQZ6IYoA9lEGSpRxszMzOZNlIFuiDKQTZShEmXMzMxs3kQZ6IYoA9lEGSpRxszMzOZNlIFuiDKQTZShEmXMzMxs3kQZ6IYoA9lEGSpRxszMzOZNlIFuiDKQTZShEmXMzMxs3kQZ6IYoA9lEGSpRxszMzOZNlIFuiDKQTZShEmXMzMxs3kQZ6IYoA9lEGSpRxszMzObtn/7jd13/qgK3kigD2UQZKlHGzMzMZu2tu5+X3/z+Rde/qsCtJMpANlGG6od/86PyD+/+rPzbwz+YWdC2f/m7svmzTzt/HWZ2NRt+8Lhs/eLRlX38X/z6WTn88n+6/jUFbi1RBrKJMlRvvPFGeeedd7p+GcArdnx8XB48eND1ywCuyNHRUdnf3+/6ZQBXRJSBbKIMlSgDmUQZyCbKQDZRBrKJMlSiDGQSZSCbKAPZRBnIJspQiTKQSZSBbKIMZBNlIJsoQyXKQCZRBrKJMpBNlIFsogyVKAOZRBnIJspANlEGsokyVKIMZBJlIJsoA9lEGcgmylCJMpBJlIFsogxkE2UgmyhDJcpAJlEGsokykE2UgWyiDJUoA5lEGcgmykA2UQayiTJUogxkEmUgmygD2UQZyCbKUIkykEmUgWyiDGQTZSCbKEMlykAmUQayiTKQTZSBbKIMlSgDmUQZyCbKQDZRBrKJMlSiDGQSZSCbKAPZRBnIJspQiTKQSZSBbKIMZBNlIJsoQyXKQCZRBrKJMpBNlIFsogyVKAOZRBnIJspANlEGsokyVKIMZBJlIJsoA9lEGcgmylCJMpBJlIFsogxkE2UgmyhDJcpAJlEGsokykE2UgWyiDJUoA5lEGcgmykA2UQayiTJUogxkEmUgmygD2UQZyCbKUIkykEmUgWyiDGQTZSCbKEMlykAmUQayiTKQTZSBbKIMlSgDmUQZyCbKQDZRBrKJMlSiDGQSZSCbKAPZRBnIJspQiTKQSZSBbKIMZBNlIJsoQyXKQCZRBrKJMpBNlIFsogzVD//mR+Uf3v1Z+beHfzCzoG3/8ndl82efdv467GbtPz//Y9c/lliRKAPZRBnIJspQ/fCtn5Q33xubmZmVN98bl7fuft71jyZWIMpANlEGsokyVKKMmZlN7xe/ftb1jyeWEGUgmygD2UQZKlHGzMym928P/9D1jyeWEGUgmygD2UQZKlHGzMymJ8pcf6IMZBNlIJsoQyXKmJnZ9ESZ60+UgWyiDGQTZahEGTMzm54oc/2JMpBNlIFsogyVKGNmZtMTZa4/UQayiTKQTZShEmXMzGx6osz1J8pANlEGsokyVKKMmZlNT5S5/kQZyCbKQDZRhkqUMTOz6Yky158oA9lEGcgmylCJMmZmNj1R5voTZSCbKAPZRBkqUcbMzKYnylx/ogxkE2UgmyhDJcqYmdn0RJnrT5SBbKIMZBNlqEQZMzObnihz/YkykE2UgWyiDJUoY2Zm0xNlrj9RBrKJMpBNlKESZczMbHqizPUnykA2UQayiTJUooyZmU1PlLn+RBnIJspANlFmBcPhsKyvr5der1d6vV5ZW1srW1tbZTKZrPyc9fX1srOzs/Rz7e3tla2trbK2tlZGo9HCxzUfe94WPX8WUcbMzKYnylx/ogxkE2UgmyizwGQyORNWBoNBGQwGpd/vl16vV/r9fhmPx+eeNxgMzj2n+efNzc1zj2+HmFWjymg0EmXMzOzKJ8pcf6IMZBNlIJsos8Dm5mY9yqV9VEw71kxHlp2dnXo0TTvY7O3t1ZgzHUuaiNLv9+vnXBZVdnd3S6/XK1tbW6/oTyvKmJldp739/mE5ePp1OTl9Wb9PP/vq23L/0fOFz7tz73G5/+h5OXp2Wh4ensx8zP6TFwt/HrSfJ8pcf6IMZBNlIJsos0ATR2YdDdM+UqWtOSpm1qlK29vbpdfrlY2NjXPPaT9+lSgzHA5Lr9crw+Hwon+suUQZM7PrsXc/eFJOX3439/v1wdOvzzy+HWLa5kWZL46/WfjzQJS5WUQZyCbKQDZRZo550aVt1vubt8263kxzHZh+v7/wc18kyqxynZpViTJmZtdj7bhy9Oy03P1oUu4/en4m1Nz9aFIfPy+yLIsyz776ttz9aHJub79/WB8rylx/ogxkE2UgmyhzSZPJ5FxgGY/Hlwo58x6zKMpsbGxc6roxi4gyZmbXY18cf1PXfvv9R8/r9+x2cPni+Jty+vK7cvD06zOnJs2LMo2jZ6dLX4soc/2JMpBNlIFsoswlNdeOaV9T5rJH18x7zKLg0pwmtbGxce5ixLu7uxf+85QiypiZXfftfPpl/Z7dDi7vfvCk/v93P5rMfEx7y97fnihz/YkykE2UgWyizCVMJpN60d729WZeZ5Rph5jmYsTtf77MaU2ijJnZ9d3b7x+WZ199W79nt08xam9ZlHn3gyf1/c+++rZeSLg50mb644oy158oA9lEGcgmylxCE0CmL7L7OqPM1tZWWV9fP3NUzGQyOXP3plkXKF5ElDEzu36bdvryu7Lz6ZdzH78syrTfP8vpy+/KnXuP6+NFmetPlIFsogxkE2UuqIkeg8Hg3PteZ5RZpDm16aJ3ZhJlzMyu36adnL5ceFvsZVHmzr3H5eHhSfni+Jvy4ePjenHf9sWF95+8qI8XZa4/UQayiTKQTZS5gOaOR+vr6zPvrnRdokxz6+1Z4WiRH/zox53/5cPMzM6uiSY7n3555vSleUfLrHJNmVm7c+9xfd6zr76tb9/82aflwYMHZmZmZnZFE2VW0FzYt9/vzz0t6HXefWmRJg5dNMo4UsbM7Hrv7fcP6/fseXdOumyUefO9sz/bmrdt//J35fj42K7xDg4Oymeffdb56zCzq9lnn31WDg4OOn8dZnY1E2VW0ESOfr9f9vb2Fj62CSqzjqTZ29srvV6vrK2trfQx5kWZ0WhUhsPh3Pdf9kgZUcbM7Hqs0T5i5c33zkaZ6dtlN1sWZdqnKbXv2jTvYzt96fpz+hJkc/oSZBNlltjb26t3WloWZEopZWNjY+7dj5rTn9q30Z5lWZTZ3d1dGF2a6964poyZ2c1cc0ekUv58RMzdjybl/qPnZ05fmncUzLIoc//R8/r+Z199W3Y+/fLcqVHt54ky158oA9lEGcgmyizQvvX1qreYnneaUzvuLDstaVmUWfS6ms/v7ktmZjd3737wpJy+/G7u9+tnX3175g5J7a1y+tLB069X/tiizPUnykA2UQayiTILNLe+7vf7ZTAYzN3W1taZ57VvS908pvnnZUfJlLLaNWV2d3drmFlbWyuDwaC+3otEpDZRxszs+uzt9w/LwdOvz8SZZ199Wz58fLzweateU2b6yJuT05fl4eHJudgjylx/ogxkE2UgmyizQBM4lm3WaUTD4fBMJFlfX185lKx6od+9vb2yublZ40yv1ysbGxuXvkCwKGNmZtMTZa4/UQayiTKQTZShEmXMzGx6osz1J8pANlEGsokyVKKMmZlNT5S5/kQZyCbKQDZRhkqUMTOz6Yky158oA9lEGcgmylCJMmZmNj1R5voTZSCbKAPZRBkqUcbMzKYnylx/ogxkE2UgmyhDJcqYmdn0RJnrT5SBbKIMZBNlqEQZMzObnihz/YkykE2UgWyiDJUoY2Zm0xNlrj9RBrKJMpBNlKESZczMbHqizPUnykA2UQayiTJUooyZmU1PlLn+RBnIJspANlGGSpQxM7PpiTLXnygD2UQZyCbKUIkyZmY2PVHm+hNlIJsoA9lEGSpRxszMpiaOfRYAACAASURBVCfKXH+iDGQTZSCbKEMlypiZ2fREmetPlIFsogxkE2WoRBkzM5ueKHP9iTKQTZSBbKIMlShjZmbTE2WuP1EGsokykE2UoRJlzMxseqLM9SfKQDZRBrKJMlSijJmZTU+Uuf5EGcgmykA2UYZKlDEzs+mJMtefKAPZRBnIJspQiTJmZja9X/z6Wdc/nlhClIFsogxkE2WoRBkzM2vvrbufl9/8/kXXP55YQpSBbKIMZBNlqH7wt39f/u6fPyw//fmRmQXtH//9v8uP//XXnb8Ou1n7p//4Xfnktydd/2hiBaIMZBNlIJsoQ/XGG2+Ud955p+uXAbxix8fH5cGDB12/DOCKiDKQTZSBbKIMlSgDmUQZyCbKQDZRBrKJMlSiDGQSZSCbKAPZRBnIJspQiTKQSZSBbKIMZBNlIJsoQyXKQCZRBrKJMpBNlIFsogyVKAOZRBnIJspANlEGsokyVKIMZBJlIJsoA9lEGcgmylCJMpBJlIFsogxkE2UgmyhDJcpAJlEGsokykE2UgWyiDJUoA5lEGcgmykA2UQayiTJUogxkEmUgmygD2UQZyCbKUIkykEmUgWyiDGQTZSCbKEMlykAmUQayiTKQTZSBbKIMlSgDmUQZyCbKQDZRBrKJMlSiDGQSZSCbKAPZRBnIJspQiTKQSZSBbKIMZBNlIJsoQyXKQCZRBrKJMpBNlIFsogyVKAOZRBnIJspANlEGsokyVKIMZBJlIJsoA9lEGcgmylCJMpBJlIFsogxkE2UgmyhDJcpAJlEGsokykE2UgWyiDJUoA5lEGcgmykA2UQayiTJUogxkEmUgmygD2UQZyCbKUIkykEmUgWyiDGQTZSCbKEMlykAmUQayiTKQTZSBbKIMlSgDmUQZyCbKQDZRBrKJMlSiDGQSZSCbKAPZRBnIJspQiTKQSZSBbKIMZBNlIJsoQyXKQCZRBrKJMpBNlIFsogzVD/7qr8tg81/Kb37/wsxuwFYlykA2UQayiTKQTZSh+uFbPylvvjc2sxuyt+5+vlKcEWUgmygD2UQZyCbKUIkyZjdvb939fOnXtigD2UQZyCbKQDZRhkqUMbuZW0aUgWyiDGQTZSCbKEMlypjdzC0jykA2UQayiTKQTZShEmXMbuaWEWUgmygD2UQZyCbKUIkyZjdzy4gykE2UgWyiDGQTZahEGbObuWVEGcgmykA2UQayiTJUoozZzdwyogxkE2UgmygD2UQZKlHG7GZuGVEGsokykE2UgWyiDJUoY3Yzt4woA9lEGcgmykA2UYZKlDG7mVtGlIFsogxkE2UgmyhDJcqY3cwtI8pANlEGsokykE2UoRJlzG7mlhFlIJsoA9lEGcgmylCJMmY3c8uIMpBNlIFsogxkE2WoRBmzm7llRBnIJspANlEGsokyVKKM2c3cMqIMZBNlIJsoA9lEGSpRxuxmbhlRBrKJMpBNlIFsoswKRqNR2draKoPBoAwGg7K5uVl2d3cv9Jytra0yHi//y1Mppezu7pbNzc2yt7d3ode5vb1dP99liDJmN3PLiDKQTZSBbKIMZBNlltja2iq9Xm/mBoNBmUwm554zHA7nPmdnZ2fm52lCTL/fr48djUYrv87xeHzm81yGKGN2M7eMKAPZRBnIJspANlFmgSau9Pv9M0fGjEajGk+Gw+GZ54xGo/qcdoDZ3t6uwWT6iJl2iFlbW7tUlBkMBqKMWYd794MnZf/Ji/LuB0/mPubuR5Ny8PTr8sXxN+Xo2Wm5/+j53Me+/f5heXh4Ur44/qZ8cfxNOXj69dzHLyPKQDZRBrKJMpBNlFmgiSWz4sjOzk6NL20bGxszY00pfznqZnNz89znaZ+udNEo0wSfdtC5DFHG7GJrQszJ6cv6dXT3o8nMxx48/Xrm192zr74td+49PvPY+4+ez/06/eL4m3MfexlRBrKJMpBNlIFsoswce3t7SwPHrPc3IWfW9WOao2jW1tbOvH36FKiLRJnJZFL6/X49mkeUMXs9a4eYtllR5uHhSX3/yenLegRM4+Dp1/Wx737w5MzHO3j6ddl/8qKcvvyuvu3Dx8dnPv4yogxkE2UgmygD2USZOSaTSRmNRgvDyHQAmUwmlwo58x6zSpRpjszZ2dmp0UeUMbv6NZ599W159tW39Z9nRZkmqJy+/O7MUTHtMPP2+4flzffOHlHTPl3p7kd/ibfTR8ssI8pANlEGsokykE2UuaTmqJSNjY36tlWiyKuMMs1raO62JMqYvb59+Pi4hpT2kTCzokxjOqa0n9cEmP0nL+p1ZFb9OMuIMpBNlIFsogxkE2UuaX19/Vw4eZ1Rpn3aUnOqlChj1s0WRZk79x7X9y2KMg8PTxZ+jp1Pv6yP3X/y4sz7lhFlIJsoA9lEGcgmylzC5ubmuaNkSnm9Uaa5aHD7gsKijFk3W3akTPt6MO27Mx09O61vXxRl7tx7XK9hc/ryu3qETrNlRBnIJspANlEGsokyF9TcdWltbe3cBXpfV5RpPs/6+vqFP/8ioozZ5bYsyrTfX8qfj5iZvlDwvChz597jM9esmXVb7GVEGcgmykA2UQayiTIX0FzDpd/v19tXt72uKNPc+nr6NYgyZt1sWZR5873Zt8Rux5adT78895zpIDN92lKz/f39hfvVr35VHjx4sPRxZnYz9/Dhw/Lxxx93/jrM7Gr28ccfl4cPH3b+OszsaibKrGhvb6/e7npeLLnsbbTnPWbW5xkOhzUMDQaDM2uuc9Nc/HcwGMyMR/OIMmaX2ypR5s33xuXt9w/L/UfPy/1Hz8vb7x+eCTXTpyRNB5n2bbOnd3R0tHAHBwflwYMHSx9nZjdz+/v75ZNPPun8dZjZ1eyTTz4p+/v7nb8OM7uaiTIrGI/HNcjs7OwsfOyi6DIej2tQWeVjzIoyg8Ggvn+VrXJb7YYoY3a5rRpl2nv3gyf1ObPutNS+3syiIPPme05fgtvu6MjpS5CsCTJAJlFmiclkUo9AWRZkSvnLXZl2d3fPva+5Hs30BYKnXSaolOL0JbOudpEjZe5+NCkPD0/OXPx3+jntI2iWBZk33xNl4LYTZSCbKAPZRJklmsiyubm50uO3t7dnXoR3MpnUa8GserSNKGN2M7ZqlJll+sK9Hz5e7Rty+/MsI8pANlEGsokykE2UWaC59XW/3y/D4XDu2pGlfWTN2tpafUwTZKZjzSyijNnN2mWizMHTr8/cHnvWx1pElAEaogxkE2UgmyizwKrXbRkMBmeeN5lMZl77ZXNz89xttBd9XlHG7GasOS3p7keTcufe47mPu/vRZGaImfexFq39eZYRZSCbKAPZRBnIJsosMBqNVtq8OxxNJpP6mFVizPTnvchzpj/fZYgyZjdzy4gykE2UgWyiDGQTZahEGbObuWVEGcgmykA2UQayiTJUoozZzdwyogxkE2UgmygD2UQZKlHG7GZuGVEGsokykE2UgWyiDJUoY3Yzt4woA9lEGcgmykA2UYZKlDG7mVtGlIFsogxkE2UgmyhDJcqY3cwtI8pANlEGsokykE2UoRJlzG7mlhFlIJsoA9lEGcgmylCJMmY3c8uIMpBNlIFsogxkE2WoRBmzm7llRBnIJspANlEGsokyVKKM2c3cMqIMZBNlIJsoA9lEGSpRxuxmbhlRBrKJMpBNlIFsogyVKGN2M7eMKAPZRBnIJspANlGGSpQxu5lbRpSBbKIMZBNlIJsoQyXKmN3MLSPKQDZRBrKJMpBNlKESZcxu5pYRZSCbKAPZRBnIJspQiTJmN3PLiDKQTZSBbKIMZBNlqEQZs5u5ZUQZyCbKQDZRBrKJMlSijNnN3DKiDGQTZSCbKAPZRBkqUcbsZm4ZUQayiTKQTZSBbKIMlShjdvP2058v/yVNlIFsogxkE2UgmyhDJcqY3Zy9dffz8tOfH5U/nHyz9GtblIFsogxkE2UgmyhD9cYbb5R33nmn65cBvGKiDGQTZSCbKAPZRBkqUQYyiTKQTZSBbKIMZBNlqEQZyCTKQDZRBrKJMpBNlKESZSCTKAPZRBnIJspANlGGSpSBTKIMZBNlIJsoA9lEGSpRBjKJMpBNlIFsogxkE2WoRBnIJMpANlEGsokykE2UoRJlIJMoA9lEGcgmykA2UYZKlIFMogxkE2UgmygD2UQZKlEGMokykE2UgWyiDGQTZahEGcgkykA2UQayiTKQTZShEmUgkygD2UQZyCbKQDZRhkqUgUyiDGQTZSCbKAPZRBkqUQYyiTKQTZSBbKIMZBNlqEQZyCTKQDZRBrKJMpBNlKESZSCTKAPZRBnIJspANlGGSpSBTKIMZBNlIJsoA9lEGSpRBjKJMpBNlIFsogxkE2WoRBnIJMpANlEGsokykE2UoRJlIJMoA9lEGcgmykA2UYZKlIFMogxkE2UgmygD2UQZKlEGMokykE2UgWyiDGQTZahEGcgkykA2UQayiTKQTZShEmUgkygD2UQZyCbKQDZRhkqUgUyiDGQTZSCbKAPZRBkqUQYyiTKQTZSBbKIMZBNlqEQZyCTKQDZRBrKJMpBNlKESZSCTKAPZRBnIJspANlGGSpSBTKIMZBNlIJsoA9lEGSpRBjKJMpBNlIFsogxkE2WofvjWT8qb743tNe6nPz8qv/n9i67/1RNOlIFsogxkE2UgmyhDJcp0s7fufl5enP6p63/9BBNlIJsoA9lEGcgmylCJMt3N0TJcJVEGsokykE2UgWyiDJUoI8qQSZSBbKIMZBNlIJsoQyXKiDJkEmUgmygD2UQZyCbKUIkyogyZRBnIJspANlEGsokyVKKMKEMmUQayiTKQTZSBbKIMlSgjypBJlIFsogxkE2UgmyhDJcqIMmQSZSCbKAPZRBnIJspQiTKiDJlEGcgmykA2UQayiTJUoowoQyZRBrKJMpBNlIFsogyVKCPKkEmUgWyiDGQTZSCbKEMlyogyZBJlIJsoA9lEGcgmylCJMqIMmUQZyCbKQDZRBrKJMlSijChDJlEGsokykE2UgWyiDJUoI8qQSZSBbKIMZBNlIJsoQyXKiDJkEmUgmygD2UQZyCbKrGAymZTd3d0yHA7LcDgsOzs7ZTKZXOg5u7u7F/p8Ozs7ZTwev/LXtYgoI8qQSZSBbKIMZBNlIJsos8Tu7m7p9/ul1+ud23A4vNBz1tbWyt7e3sznNCFmY2OjPn40Gl34dfX7/bKzs3OpP6soI8qQSZSBbKIMZBNlIJsos8Du7m6NHVtbW2U0GpXRaFSGw2F9+3QAGY/HNZZsbm7W5zSxpd/vnzuapR1i2psXZUaj0Zkw1H5dzee+yJE5DVFm9u5+NCkPD0+W7v6j53M/xrsfPCkfPj4uDw9PytvvH4oyvFaiDGQTZSCbKAPZRJkF1tbWSq/XK9vb2+fe14SZtbW1M2/f3NysQWZaE1+mj7BpPs729nYZj8dLo8z6+vrc17W9vV16vV7Z2Ni4yB+1lCLKzNvDw5OV/vf74vibc8/d+fTLcnL68szj7n40EWV4rUQZyCbKQDZRBrKJMnO048gsk8lk5vubkDPrNKXmyJv19fUzb5+OL8uiTPP+WdePaY6i6ff7C/98s4gys3f/0fPyxfE3M/fsq2/r/34fPj5eGnOeffVtefeDJ6IMr5UoA9lEGcgmykA2UWaO8XhcL6A7z6woc5mQM+/jLrqmzDxNlJk+gmcVoszFd/D061JKKacvvyt37j2ub9/59Mv6v+vpy+8WntokynDVRBnIJspANlEGsokyl7S3t3fuqJf2tV7mueooM+8UqVWIMhfb2+8f1v/t9p+8OPO+9ilLs05XEmV4nUQZyCbKQDZRBrKJMpfUxI/2hX67iDLN0TxbW1v11KlZ17NZhShzsTVHyZRSzly8990PntS3Hz07LW+/f1gv8rvz6ZeiDK+dKAPZRBnIJspANlHmEnZ2duZeG+Z1R5npOzatr6+X8Xi82h9kiiiz+tpHyRw9Oz3zvvuPntf3ta85035b+1QnUYarJspANlEGsokykE2UuaDmtKV+v3/uYr5dRJnmdtij0aje+WnWa1uFKLP62hfxnT49afoCvyenL8sXx9+cedv0nZpEGa6SKAPZRBnIJspANlHmAvb29kq/3z932lLjOlxTprkl9vRRPKsQZVbbnXuPy+nL70opfz7qZVGwOXj6dX372+8f1ueVcvaUp9GvfluOjo7MrmQHBwflwYMHnb8OM7ua7e/vl08++aTz12FmV7NPPvmkhhkzy5sos6LJZFLW19dLr9cr29vbMx9zHaJM+/mzbpm9iCiz2trRZdZdlRYdRbP/5MXM9+3+8lHZ3983u5L96le/Kg8ePOj8dZjZ1ezhw4fl448/7vx1mNnV7OOPPy4PHz7s/HWY2dVMlFlBO8gsu4hu17fE/j7PF2WWr32UzMnpy5mPaV9TZjrazIsyTl/iKjl9CbIdHTl9CZLt7zt9CZKJMitortWyyl2Nmjsgzbqmy+7ubun1emUwGCz8GIuiSnNNm1WOxnGkzKtfO7g8PDyZG24a7Yv6Tp++1L7YryjDVRJlIJsoA9lEGcgmyizRBJlVr9GytbVVer1e2djYOPe+wWCw8PSnxrIjXZrr2uzu7p57n2vKXO1OTl+WUko5ffnduTsotdc+hen05XfnLvS7/+TFmceLMlwlUQayiTKQTZSBbKLMAs2tr/v9ftnd3T1zp6P22kfFjMfjGk02NzfrYzY2NurHWnYEy7Io04SXfr9fhsNh/RzD4fB7nfokyixe+yiZ9gV85619qlLbdJARZbhqogxkE2UgmygD2USZBZrAsWzTpyO179LU3tra2kq3ql4lrGxvb8/8HE1AugxRZnmUeXh4Uh4enpy5c9Kivf3+Yfnw8XF5eHhSPnx8PPd5ogxXSZSBbKIMZBNlIJsos8BwOFxps26PPZlMyu7ubn3MRUJJ85zxeLzwcZPJpOzs7Jz5HBe9jkybKNPdRBmukigD2UQZyCbKQDZRhkqUEWXIJMpANlEGsokykE2UoRJlRBkyiTKQTZSBbKIMZBNlqEQZUYZMogxkE2UgmygD2UQZKlFGlCGTKAPZRBnIJspANlGGSpQRZcgkykA2UQayiTKQTZShEmVEGTKJMpBNlIFsogxkE2WoRBlRhkyiDGQTZSCbKAPZRBkqUUaUIZMoA9lEGcgmykA2UYZKlBFlyCTKQDZRBrKJMpBNlKESZUQZMokykE2UgWyiDGQTZahEGVGGTKIMZBNlIJsoA9lEGSpRRpQhkygD2UQZyCbKQDZRhkqUEWXIJMpANlEGsokykE2UoRJlRBkyiTKQTZSBbKIMZBNlqEQZUYZMogxkE2UgmygD2UQZKlFGlCGTKAPZRBnIJspANlGGSpQRZcgkykA2UQayiTKQTZShEmVEGTKJMpBNlIFsogxkE2WoRBlRhkyiDGQTZSCbKAPZRBkqUaa7/eHkm67/9RNMlIFsogxkE2UgmyhDJcp0s//7o6dd/6snnCgD2UQZyCbKQDZRhuoHf/XXZbD5L+U3v39hr2mHX/5P1//auQVEGcgmykA2UQayiTJUb7zxRnnnnXe6fhnAKybKQDZRBrKJMpBNlKESZSCTKAPZRBnIJspANlGGSpSBTKIMZBNlIJsoA9lEGSpRBjKJMpBNlIFsogxkE2WoRBnIJMpANlEGsokykE2UoRJlIJMoA9lEGcgmykA2UYZKlIFMogxkE2UgmygD2UQZKlEGMokykE2UgWyiDGQTZahEGcgkykA2UQayiTKQTZShEmUgkygD2UQZyCbKQDZRhkqUgUyiDGQTZSCbKAPZRBkqUQYyiTKQTZSBbKIMZBNlqEQZyCTKQDZRBrKJMpBNlKESZSCTKAPZRBnIJspANlGGSpSBTKIMZBNlIJsoA9lEGSpRBjKJMpBNlIFsogxkE2WoRBnIJMpANlEGsokykE2UoRJlIJMoA9lEGcgmykA2UYZKlIFMogxkE2UgmygD2UQZKlEGMokykE2UgWyiDGQTZahEGcgkykA2UQayiTKQTZShEmUgkygD2UQZyCbKQDZRhkqUgUyiDGQTZSCbKAPZRBkqUQYyiTKQTZSBbKIMZBNlqEQZyCTKQDZRBrKJMpBNlKESZSCTKAPZRBnIJspANlGGSpSBTKIMZBNlIJsoA9lEGSpRBjKJMpBNlIFsogxkE2WoRBnIJMpANlEGsokykE2UofrB3/59+bt//rD89OdHc/e///P35fDL/+n6pQIXIMpANlEGsokykE2UofrhWz8pb743Xml/OPmm65cLrEiUgWyiDGQTZSCbKEN1kSjzi18/6/rlAisSZSCbKAPZRBnIJspQXSTK/NvDP3T9coEViTKQTZSBbKIMZBNlqEQZyCTKQDZRBrKJMpBNlKESZSCTKAPZRBnIJspANlGGSpSBTKIMZBNlIJsoA9lEGSpRBjKJMpBNlIFsogxkE2WoRBnIJMpANlEGsokykE2UoRJlIJMoA9lEGcgmykA2UYZKlIFMogxkE2UgmygD2UQZKlEGMokykE2UgWyiDGQTZahEGcgkykA2UQayiTKQTZShEmUgkygD2UQZyCbKQDZRhkqUgUyiDGQTZSCbKAPZRBkqUQYyiTKQTZSBbKIMZBNlqEQZyCTKQDZRBrKJMpBNlFnBZDIpu7u7ZTgcluFwWHZ2dspkMrnQc3Z3dy/0+XZ2dsp4PH7lr2sRUQYyiTKQTZSBbKIMZBNlltjd3S39fr/0er1zGw6HF3rO2tpa2dvbm/mcJsRsbGzUx49Go1f6upYRZSCTKAPZRBnIJspANlFmgd3d3Ro6tra2ymg0KqPRqAyHw/r2nZ2dM88Zj8c1lmxubtbnNLGl3++fO5qlHWLamxdlLvO6ViHKQCZRBrKJMpBNlIFsoswCa2trpdfrle3t7XPvawLI2trambdvbm7WIDOtiS/TR7I0H2d7e7uMx+OlUeYyr2sVogxkEmUgmygD2UQZyCbKzNGOI7NMJpOZ72+CyazTlJojXNbX18+8fTq+LIoyl31dqxBlIJMoA9lEGcgmykA2UWaO8XhcL6A7z6z48SqCybIoc5nXtQpRBjKJMpBNlIFsogxkE2UuaW9v79xRL6PRaGkQ+b5R5jKva1WiDGQSZSCbKAPZRBnIJspcUnN9mPYFda9DlJn1ulYlykAmUQayiTKQTZSBbKLMJezs7My9NkyXUWbe61qVKAOZRBnIJspANlEGsokyF9ScHtTv989dzLfLKLPoda1KlIFMogxkE2UgmygD2USZC9jb2yv9fn/u6UFdRZllr2tVF4ky27/8XTk+Pn5lOz09vdBr/dOf/vRKP79Z8n7/+9/Xb/ZmlreDg4Py2Wefdf46zOxq9tlnn5WDg4POX4eZXc1EmRVNJpOyvr5eer1e2d7envmYLqLMKq9rVT/40Y9XjjKbP/u0PHjw4JXtv/7rv8qf/vSnlV/rH//4x1f6+c3MzMzMzMy6mCizRDt8bG5uLnzsVd8S+7KvaxVOX4JMTYEHMjl9CbI5fQmyiTIr2NzcXDl8rK2tlV6vN/O6Lru7u6XX65XBYLDwY6waZS7yulYhykAmUQayiTKQTZSBbKLMEk34WPWORltbW6XX65WNjY1z7xsMBiudZrRKlLno61qFKAOZRBnIJspANlEGsokyCzS3mO73+2V3d7eMRqOZax8VMx6P60V3Nzc362M2Njbqx5pMJgs/77Ioc5nXtQpRBjKJMpBNlIFsogxkE2UWaOLIsk2fjtS+G1J7a2trK4WSZVHmsq9rGVEGMokykE2UgWyiDGQTZRYYDocrbdZtqCeTSdnd3a2P2d3dvfDnHY/Hr/x1LSLKQCZRBrKJMpBNlIFsogyVKAOZRBnIJspANlEGsokyVKIMZBJlIJsoA9lEGcgmylCJMpBJlIFsogxkE2UgmyhDJcpAJlEGsokykE2UgWyiDJUoA5lEGcgmykA2UQayiTJUogxkEmUgmygD2UQZyCbKUIkykEmUgWyiDGQTZSCbKEMlykAmUQayiTKQTZSBbKIMlSgDmUQZyCbKQDZRBrKJMlSiDGQSZSCbKAPZRBnIJspQiTKQSZSBbKIMZBNlIJsoQyXKQCZRBrKJMpBNlIFsogyVKAOZRBnIJspANlEGsokyVKIMZBJlIJsoA9lEGcgmylCJMpBJlIFsogxkE2UgmyhDJcpAJlEGsokykE2UgWyiDJUoA5lEGcgmykA2UQayiTJUogxkEmUgmygD2UQZyCbKUIkykEmUgWyiDGQTZSCbKEN1kSjzn5//seuXC6xIlIFsogxkE2UgmyhDtWqUeevu5+XF6Z+6frnAikQZyCbKQDZRBrKJMlQ//JsflX9492fl3x7+Ye5+8etnggzcMKIMZBNlIJsoA9lEGao33nijvPPOO12/DOAVE2UgmygD2UQZyCbKUIkykEmUgWyiDGQTZSCbKEMlykAmUQayiTKQTZSBbKIMlSgDmUQZyCbKQDZRBrKJMlSiDGQSZSCbKAPZRBnIJspQiTKQSZSBbKIMZBNlIJsoQyXKQCZRBrKJMpBNlIFsogyVKAOZRBnIJspANlEGsokyVKIMZBJlIJsoA9lEGcgmylCJMpBJlIFsogxkE2UgmyhDJcpAJlEGsokykE2UgWyiDJUoA5lEGcgmykA2UQayiTJUogxkEmUgmygD2UQZyCbKUIkykEmUgWyiDGQTZSCbKEMlykAmUQayiTKQTZSBbKIMlSgDmUQZyCbKQDZRBrKJMlSiDGQSZSCbKAPZRBnIJspQiTKQSZSBbKIMZBNlIJsoQyXKQCZRBrKJMpBNlIFsogyVKAOZRBnIJspANlEGsokyVKIMZBJlIJsoA9lEGcgmylCJMpBJlIFsogxkE2UgmyhDJcpAJlEGsokykE2UgWyiDJUoA5lEGcgmykA2UQayiTJUogxkEmUgmygD2UQZyCbKUIkykEmUgWyiDGQTZSCbKEMlykAmVpZX2wAAD5RJREFUUQayiTKQTZSBbKIMlSgDmUQZyCbKQDZRBrKJMlR37twp9+7d6/plAK/Y6elp+eSTT7p+GcAVefr0aTk4OOj6ZQBX5ODgoDx9+rTrlwFckU8++aScnp52/TJKKaIMAAAAQCdEGQAAAIAOiDIAAAAAHRBlAAAAADogygAAAAB0QJQBAAAA6IAoAwAAANABUQYAAACgA6IMAAAAQAdEGQAAAIAOiDIAAAAAHRBlAAAAADogynRkZ2enbG5ulsFgUAaDQdne3i6TyaTrlwVMGY/HZTgc1q/VjY2NsrOzs/Drdfo5m5ubZTQaLfw8vifA9dB8HW5tbc18/2QyKdvb22VjY+PM94RFLvM9AXh1mq/b5ut7b29v7mNHo1HZ2tqqX69bW1tlPB4v/dgX+Z4AvBrTvz8Ph8OFX6+X+Xl80e8JlyHKdGAwGJRer3du/X5/4Q8J4PXa2dkp/X5/5tfr2trazK/X3d3duc/Z3Nyc+Xl8T4DrYWdnp379DQaDc+8fj8dlbW1t5tfr+vr6zJB6me8JwKszHA7Pfe3N+0vYrMc2mxVaLvM9Afj+JpNJWV9fn/v786yv18v8PL7o94TLEmVes+Zf7Pr6ev2BMJlMyubmZv2LHtC90WhUv+m2j1oZj8f1h8D0X9omk0n9Zj8cDutzRqNRffv0N3DfE+B6aH/9zosyTUDd2Nio/5Ws/T1h+pe6y3xPAF6d5mdpv98vw+Fw6REys/5Ct729Xb8vTP/X8Yt+TwBejeZre319vX7ttX9/7vf7Z6LoZX4eX+Z7wmWJMq9Z8y99VqFvvoH7BQ26t7GxUb9xTxuPx/WbcfsXvOab9Ky/zO3u7s6MLL4nwPXQfM03/9V7+ut4b29v5i96pfz5l71Zv6Bd5nsC8Go0X2OrHnW66Of+1tbWuchyme8JwKux6Our+f15e3u7vu0yP48v+j3h+xBlXqPmm/e8X8Ca/2KuqkP3FsWSUv7yX8fa72++ec+LKNM/QHxPgOuh+a9hzfnos35xa36hW3YaYvvr/6LfE4BXpwmsu7u7Kz2++bk/6+ux+R7R/nl9me8JwKvR/Pycpfk53o4pl/l5fNHvCd+HKPMaNRVuVqEr5ewvhUC3RqNRGY1Gc88HnxVlmjK/asjxPQG6N5lM6l/emgsAzvq6a/6r2Kz/YlbK7F8CL/o9AXg1lv1Hj2ntI1vmmX7/Zb4nAK/Gov+o0QSY9pEyF/15fJnvCd+HKPP/t3fHPq4jBRyA/2SqVO5SpXOB0uEqQsIN2o5UGIlmaZAMFSLlIXSyTlCcTkhXDMVp/MaO7cTxvp3k7vskFy/J2p7kzTjzy3jmE8190Yt0wOA1xIa6KIrB47FxvrfB1yZAfuOO1Vy9jPV3TQdsbZsAfIxYH0+n09XKKVOrG6bzyM0ZP/9ImwB8jHjtPh6Pg/ocJ+wf31a49nr8SJuwhVDmE+mAwc/D3K9jQhl4LbGOHQ6H/jGhDLy+ONnnvasbCmXg9aST+pZl2Y+GmVohVShDTwcMXl9M4Pf7/dUvbUIZeC1Tw5mFMvD60jBmbmWktI4LZeD11HU9ucR1WZabv6MLZX7GdMDgtbVt2zf+Uys5CGXgdaS3N0w9LpSB15UuVT2WLo0br+VCGXgtcdT6eEnsWO8Oh4Pbl5imAwav63K59F/ibs3cLpSB5xaXtZ8a8SaUgdd3q27F2x5ifRXKwOuI1/Cp5ehDuK7fIQhlSCytjx6CDhg8q67r+uHOS1+u1i6jrU2APGJd3O/3/eSfcYsrMcV71GP9i6s5rOmArW0TgI9xq26N62tcrWlNB+yRNgHYLn5/nhoJF8L0fHFrr8ePtAlbCGU+0a0OVpyrYu4/GJBHDGSqqlp83a0vgbGzNx4urU2AzzW+//zWFsLtDlb8ZS5dgnNtmwB8jEeWq17qYKW/zC/tIzXVJgDb3ap7U6NcHrker20TthDKfKJ0vfOloVYab3gesV7eCmRC+PIlcDxHRQjTjbc2AZ7P3O1LTdNc/fKWmvpCt7ZNAD7Grfoaf2xJb0eOjzVNc/X6qR9JHmkTgO1ifZz7UTPWzfT5R67Ha9uELYQynywOdRz/h0iHSMXJioC80knEpkKTsViPi6K4qsex7o/DHW0CPJeluZ7i8OfxF7Q4lHq/3w8ef6RNAD5GDEXG88DFztR4PopYj8chS9d1s/ta2yYA26U/ao5HvsxNOfDI9fiRNuFRQplPlq7eUpZlqOs6nE6n/rGp9A74fPFLW6yXdV3Pbqk4uqUoiv7v4pDJqQuBNgGey1Iok7YLVVWFuq77Oj/3a9raNgH4GOmPG1P1ddyZSjtz+/2+v8bHztfUiJhH2gRgu6m6N66v4x9U116PH2kTHiWUyaBt2/7DjFtRFCYCgycSG+l755tIxRE26VaW5ewQZm0CPI9bq6Kdz+c+NI3bfr9f7HytbROAjzF1fV2qr13XTV7/q6qaHTH7SJsAbNc0zVX9vlVf116PH2kTHiGUyehyuYT393erLsATatu2r5+3tjnx+Xt/CdcmQH6xHt4KTGIbsSZYWdsmAB9jbX3tuq6vr/d2vB5pE4Dt0u/s91p7PX6kTVhDKAMAAACQgVAGAAAAIAOhDAAAAEAGQhkAAACADIQyAAAAABkIZQAAAAAyEMoAAAAAZCCUAQAAAMhAKAMAAACQgVAGAAAAIAOhDAAAAEAGQhkAAACADIQyAAAAABkIZQAAAAAyEMoAAAAAZCCUAQAAAMhAKAMAAACQgVAGAAAAIAOhDAAAAEAGQhkAAACADIQyAAAAABkIZQAAAAAyEMoAAAAAZCCUAQAAAMhAKAMAAACQgVAGAAAAIAOhDAAAAEAGQhkAAACADIQyAPAiyrIMu91ucjscDqGu69B13aefV9d1oWmaLMfOra7rsNvtQl3XuU8FAHhBQhkAeBExlDkcDqEsy347HA59OFMURWjb9lPPq6qqsNvtwvF4/NTjPgOhDACwhVAGADb657c/hL998/2q7bvvf1x9nBjKvL+/Xz13uVz6cKYsy48o1t3e3t7CbrcLp9Np035isDRVvmcllAEAthDKAMAGf/j7d+FXv7s8tK0NZpZCmRB+CmZisHG5XD6ieJ9KKAMA/NIIZQBgg1//8V8PhzL//PaHVce6FcqEEMJ+v3+5YCMSygAAvzRCGQDY4NlCmaIoJl9zuVxCVVX980VRhKqqZifnbZpmMFfN8XgM7+/vfQiR7n8pmGiaZjBB8X6/Hxz3/f19dvLi8f7uLUN6Pk3T9EHVeH/n83lQxsPhEJqmmXw/2rYNx+Nx8Nrz+bwqlFkKnZb2U9f11XkuHe/ecsXnu67r5wXa7XaD19z6/ACAbYQyALDBM4UyacCRdpqbpumDjDhJcAwqiqK4utUpBgSxE16WZf/3UyNx5gKF0+nU7ydOSpwGKpfLJVwul1DX9eCYVVWFuq4Hx1hThrivNJgYn198L4ui6M8tvm48N076vsbXp8f+mqFMLMPUeR4Oh6v9rClXup/0fVrz+QEA2whlAGCDZwhluq4L5/N5MiC4XC794+fzefB3U6smpfPSvL29DV4fJ/S9J5RJ95OuBtV1XV+OqqoG+58LLdaWYRzwjMODGDYcDodBeNW2bX+c9JxjADM+3/f3968aypzP5z4IS89z7v1YW640aBqPpHnk8wMA1hPKAMAGOUKZpW08GiJ21Kc60F3X9Z312Ilfen0IX0Zu3Apl4uiSqdEcbduGsizvDmXWliEdKTP1+nicqZEe8W/j+5gGI1PiuX2NUGZ8Lqnz+RzKsuyDs7XlSs9n6tamRz4/AGA9oQwAbJAjlIm374xvKRmPIglhOkSZ2md8Pv57bm6VqdE6U4FCGpbE+WhumQst1pYhns/U0uBN08w+F8KXMCI+vxSMzJV9bfnm9pPeNlXX9WDEytZy3TqfRz4/AGA9oQwAbPAMty8thRC3RtaMO+ZLHfW5c5gLJtq27W/9SecmeXt7m5wodu7Ya8uw9H6ktzYtbfFvY3nnQpevPdFveltavNXoeDxeBXBry3XrfEJY//kBAOsJZQBgg2cIZdJRDXOBxnh0zXiLozDm9rN0DreCiaZpwul0GkwoWxTF1ciPW6HMvWW4J5RJJ8Kd2uLImNyhTAhf5gyqqmoQkqRzx6wt163zSd37+QEA6wllAGCDZwhlQpgPIqZWS7rnGFtvX5oTl7Wemq9kLiRYW4alUCbOETN3m8/cvnLcvjSnbds+IBnPfXNvuW6dz5ylzw8AWE8oAwAbPEsok46WSW9tiR3ouUlZx7ehfNREv/G4cyM/YiCQmgsJ1pZhKZRJVxWaW9J5vJz4bvcxE/0ujUKa2s9SGDWeQ2ZtuUJYDmUe+fwAgPWEMgCwwbOEMiF8CSPSAGFpievL5dLf1hI77Onrl+YtuRXKxJEbU7e5xKW1x0FHDC2Wlme+pwxLoUwIYTDSYxxgvL29hf1+Pyj7Ry2JfTwew243XL57aT/peY4Dlbiv9JzWlmsplHnk8wMA1hPKAMAGzxTKzI2WiR3s2JGOIUZ8bBw2TL0+7ndqtMfcrTcxJIgBSVmWgzlRxuFLfH2cFyUNYNaU4VYo03XdYH6U8bmNg4i2bQflH7/23lAmXU0plmFpP+l5pnPFpOeShi9ry3Xr9qW1nx8AsJ5QBgA2+O1fvn04lPnmP/9bdaxboUwI06NlQvgpWKiqarCSz/F4nO1YN00z6ODHZZHXzilzPp8H4UlRFKGqqslJYruuG7x2PFLn3jLcCmWit7e3QRn3+304nU6TKwu1bduPTomjUc7nc38b0T2hTAjX7+vhcAh1Xfeh03g/XdeFuq7vPs815bpnTpk1nx8AsJ5QBgA2+O77H8Pv/9qF3/z536u2P/3jv7lP/SH3BEMAANxHKAMADJzP58lRGOkEr0ZKAABsJ5QBAHqXyyUURXE1WWzXdf3tO2uWXQYAYJ5QBgAYmJrgNZ1c1igZAICPIZQBAK40TTOY2Ha/34eqqmYnlwUAYD2hDAAAAEAGQhkAAACADIQyAAAAABkIZQAAAAAyEMoAAAAAZCCUAQAAAMhAKAMAAACQgVAGAAAAIAOhDAAAAEAGQhkAAACADIQyAAAAABkIZQAAAAAyEMoAAAAAZCCUAQAAAMhAKAMAAACQgVAGAAAAIAOhDAAAAEAGQhkAAACADIQyAAAAABkIZQAAAAAyEMoAAAAAZCCUAQAAAMhAKAMAAACQgVAGAAAAIAOhDAAAAEAGQhkAAACADIQyAAAAABkIZQAAAAAyEMoAAAAAZCCUAQAAAMhAKAMAAACQgVAGAAAAIAOhDAAAAEAGQhkAAACADP4PoCLL22M9wmQ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302" y="23314652"/>
            <a:ext cx="5131361" cy="318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730</Words>
  <Application>Microsoft Office PowerPoint</Application>
  <PresentationFormat>Benutzerdefiniert</PresentationFormat>
  <Paragraphs>141</Paragraphs>
  <Slides>1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Office-Design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Cornelia Pflanz</dc:creator>
  <cp:lastModifiedBy>Bjoern Gruening</cp:lastModifiedBy>
  <cp:revision>138</cp:revision>
  <cp:lastPrinted>2017-09-07T14:18:43Z</cp:lastPrinted>
  <dcterms:created xsi:type="dcterms:W3CDTF">2017-04-24T13:23:08Z</dcterms:created>
  <dcterms:modified xsi:type="dcterms:W3CDTF">2017-09-14T13:14:54Z</dcterms:modified>
</cp:coreProperties>
</file>